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2" r:id="rId6"/>
    <p:sldId id="390" r:id="rId7"/>
    <p:sldId id="393" r:id="rId8"/>
    <p:sldId id="394" r:id="rId9"/>
    <p:sldId id="360" r:id="rId10"/>
    <p:sldId id="395" r:id="rId11"/>
    <p:sldId id="396" r:id="rId12"/>
    <p:sldId id="398" r:id="rId13"/>
    <p:sldId id="397" r:id="rId14"/>
    <p:sldId id="402" r:id="rId15"/>
    <p:sldId id="400" r:id="rId16"/>
    <p:sldId id="412" r:id="rId17"/>
    <p:sldId id="405" r:id="rId18"/>
    <p:sldId id="406" r:id="rId19"/>
    <p:sldId id="404" r:id="rId20"/>
    <p:sldId id="407" r:id="rId21"/>
    <p:sldId id="386" r:id="rId22"/>
    <p:sldId id="410" r:id="rId23"/>
    <p:sldId id="41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0F34A-72A6-40C6-9F25-D8923CCFF9FD}" v="37" dt="2020-01-27T12:23:33.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Saunders" userId="4acd6fa6-2685-4aaa-85f8-4ec2b6dbf9d1" providerId="ADAL" clId="{4360F34A-72A6-40C6-9F25-D8923CCFF9FD}"/>
    <pc:docChg chg="undo custSel addSld delSld modSld sldOrd">
      <pc:chgData name="Hannah Saunders" userId="4acd6fa6-2685-4aaa-85f8-4ec2b6dbf9d1" providerId="ADAL" clId="{4360F34A-72A6-40C6-9F25-D8923CCFF9FD}" dt="2020-01-27T12:23:33.003" v="128"/>
      <pc:docMkLst>
        <pc:docMk/>
      </pc:docMkLst>
      <pc:sldChg chg="modSp">
        <pc:chgData name="Hannah Saunders" userId="4acd6fa6-2685-4aaa-85f8-4ec2b6dbf9d1" providerId="ADAL" clId="{4360F34A-72A6-40C6-9F25-D8923CCFF9FD}" dt="2020-01-27T12:23:14.907" v="124"/>
        <pc:sldMkLst>
          <pc:docMk/>
          <pc:sldMk cId="36917022" sldId="360"/>
        </pc:sldMkLst>
        <pc:graphicFrameChg chg="mod">
          <ac:chgData name="Hannah Saunders" userId="4acd6fa6-2685-4aaa-85f8-4ec2b6dbf9d1" providerId="ADAL" clId="{4360F34A-72A6-40C6-9F25-D8923CCFF9FD}" dt="2020-01-27T12:23:14.907" v="124"/>
          <ac:graphicFrameMkLst>
            <pc:docMk/>
            <pc:sldMk cId="36917022" sldId="360"/>
            <ac:graphicFrameMk id="6" creationId="{DFE2A5A5-6F41-45B3-8983-C4556F154065}"/>
          </ac:graphicFrameMkLst>
        </pc:graphicFrameChg>
      </pc:sldChg>
      <pc:sldChg chg="modSp">
        <pc:chgData name="Hannah Saunders" userId="4acd6fa6-2685-4aaa-85f8-4ec2b6dbf9d1" providerId="ADAL" clId="{4360F34A-72A6-40C6-9F25-D8923CCFF9FD}" dt="2020-01-27T12:23:33.003" v="128"/>
        <pc:sldMkLst>
          <pc:docMk/>
          <pc:sldMk cId="2229680517" sldId="393"/>
        </pc:sldMkLst>
        <pc:graphicFrameChg chg="mod">
          <ac:chgData name="Hannah Saunders" userId="4acd6fa6-2685-4aaa-85f8-4ec2b6dbf9d1" providerId="ADAL" clId="{4360F34A-72A6-40C6-9F25-D8923CCFF9FD}" dt="2020-01-27T12:23:33.003" v="128"/>
          <ac:graphicFrameMkLst>
            <pc:docMk/>
            <pc:sldMk cId="2229680517" sldId="393"/>
            <ac:graphicFrameMk id="8" creationId="{66146AA2-F6C3-45EF-9215-C65579A3A18E}"/>
          </ac:graphicFrameMkLst>
        </pc:graphicFrameChg>
      </pc:sldChg>
      <pc:sldChg chg="modSp">
        <pc:chgData name="Hannah Saunders" userId="4acd6fa6-2685-4aaa-85f8-4ec2b6dbf9d1" providerId="ADAL" clId="{4360F34A-72A6-40C6-9F25-D8923CCFF9FD}" dt="2020-01-27T12:23:27.560" v="126"/>
        <pc:sldMkLst>
          <pc:docMk/>
          <pc:sldMk cId="3204291120" sldId="394"/>
        </pc:sldMkLst>
        <pc:graphicFrameChg chg="mod">
          <ac:chgData name="Hannah Saunders" userId="4acd6fa6-2685-4aaa-85f8-4ec2b6dbf9d1" providerId="ADAL" clId="{4360F34A-72A6-40C6-9F25-D8923CCFF9FD}" dt="2020-01-27T12:23:27.560" v="126"/>
          <ac:graphicFrameMkLst>
            <pc:docMk/>
            <pc:sldMk cId="3204291120" sldId="394"/>
            <ac:graphicFrameMk id="8" creationId="{66146AA2-F6C3-45EF-9215-C65579A3A18E}"/>
          </ac:graphicFrameMkLst>
        </pc:graphicFrameChg>
      </pc:sldChg>
      <pc:sldChg chg="modSp">
        <pc:chgData name="Hannah Saunders" userId="4acd6fa6-2685-4aaa-85f8-4ec2b6dbf9d1" providerId="ADAL" clId="{4360F34A-72A6-40C6-9F25-D8923CCFF9FD}" dt="2020-01-27T12:23:02.856" v="120" actId="572"/>
        <pc:sldMkLst>
          <pc:docMk/>
          <pc:sldMk cId="2972067260" sldId="395"/>
        </pc:sldMkLst>
        <pc:graphicFrameChg chg="mod modGraphic">
          <ac:chgData name="Hannah Saunders" userId="4acd6fa6-2685-4aaa-85f8-4ec2b6dbf9d1" providerId="ADAL" clId="{4360F34A-72A6-40C6-9F25-D8923CCFF9FD}" dt="2020-01-27T12:23:02.856" v="120" actId="572"/>
          <ac:graphicFrameMkLst>
            <pc:docMk/>
            <pc:sldMk cId="2972067260" sldId="395"/>
            <ac:graphicFrameMk id="6" creationId="{DFE2A5A5-6F41-45B3-8983-C4556F154065}"/>
          </ac:graphicFrameMkLst>
        </pc:graphicFrameChg>
      </pc:sldChg>
      <pc:sldChg chg="modSp">
        <pc:chgData name="Hannah Saunders" userId="4acd6fa6-2685-4aaa-85f8-4ec2b6dbf9d1" providerId="ADAL" clId="{4360F34A-72A6-40C6-9F25-D8923CCFF9FD}" dt="2020-01-27T12:22:29.265" v="107" actId="1582"/>
        <pc:sldMkLst>
          <pc:docMk/>
          <pc:sldMk cId="3110162168" sldId="396"/>
        </pc:sldMkLst>
        <pc:spChg chg="mod">
          <ac:chgData name="Hannah Saunders" userId="4acd6fa6-2685-4aaa-85f8-4ec2b6dbf9d1" providerId="ADAL" clId="{4360F34A-72A6-40C6-9F25-D8923CCFF9FD}" dt="2020-01-27T12:22:29.265" v="107" actId="1582"/>
          <ac:spMkLst>
            <pc:docMk/>
            <pc:sldMk cId="3110162168" sldId="396"/>
            <ac:spMk id="4" creationId="{551C4232-5D81-4748-AA08-553F721310C4}"/>
          </ac:spMkLst>
        </pc:spChg>
        <pc:spChg chg="mod">
          <ac:chgData name="Hannah Saunders" userId="4acd6fa6-2685-4aaa-85f8-4ec2b6dbf9d1" providerId="ADAL" clId="{4360F34A-72A6-40C6-9F25-D8923CCFF9FD}" dt="2020-01-27T12:06:58.050" v="85" actId="20577"/>
          <ac:spMkLst>
            <pc:docMk/>
            <pc:sldMk cId="3110162168" sldId="396"/>
            <ac:spMk id="19" creationId="{5252A847-DE45-4FA3-A1F8-EEBEB845FF8E}"/>
          </ac:spMkLst>
        </pc:spChg>
      </pc:sldChg>
      <pc:sldChg chg="modSp">
        <pc:chgData name="Hannah Saunders" userId="4acd6fa6-2685-4aaa-85f8-4ec2b6dbf9d1" providerId="ADAL" clId="{4360F34A-72A6-40C6-9F25-D8923CCFF9FD}" dt="2020-01-27T12:22:06.054" v="104" actId="1582"/>
        <pc:sldMkLst>
          <pc:docMk/>
          <pc:sldMk cId="2598615380" sldId="397"/>
        </pc:sldMkLst>
        <pc:spChg chg="mod">
          <ac:chgData name="Hannah Saunders" userId="4acd6fa6-2685-4aaa-85f8-4ec2b6dbf9d1" providerId="ADAL" clId="{4360F34A-72A6-40C6-9F25-D8923CCFF9FD}" dt="2020-01-27T12:22:06.054" v="104" actId="1582"/>
          <ac:spMkLst>
            <pc:docMk/>
            <pc:sldMk cId="2598615380" sldId="397"/>
            <ac:spMk id="10" creationId="{649EEB54-D3E1-473A-A8E3-5D58C09D2426}"/>
          </ac:spMkLst>
        </pc:spChg>
        <pc:spChg chg="mod">
          <ac:chgData name="Hannah Saunders" userId="4acd6fa6-2685-4aaa-85f8-4ec2b6dbf9d1" providerId="ADAL" clId="{4360F34A-72A6-40C6-9F25-D8923CCFF9FD}" dt="2020-01-27T12:22:00.190" v="102" actId="1582"/>
          <ac:spMkLst>
            <pc:docMk/>
            <pc:sldMk cId="2598615380" sldId="397"/>
            <ac:spMk id="19" creationId="{5252A847-DE45-4FA3-A1F8-EEBEB845FF8E}"/>
          </ac:spMkLst>
        </pc:spChg>
      </pc:sldChg>
      <pc:sldChg chg="modSp">
        <pc:chgData name="Hannah Saunders" userId="4acd6fa6-2685-4aaa-85f8-4ec2b6dbf9d1" providerId="ADAL" clId="{4360F34A-72A6-40C6-9F25-D8923CCFF9FD}" dt="2020-01-27T12:22:22.164" v="106" actId="1582"/>
        <pc:sldMkLst>
          <pc:docMk/>
          <pc:sldMk cId="422301890" sldId="398"/>
        </pc:sldMkLst>
        <pc:spChg chg="mod">
          <ac:chgData name="Hannah Saunders" userId="4acd6fa6-2685-4aaa-85f8-4ec2b6dbf9d1" providerId="ADAL" clId="{4360F34A-72A6-40C6-9F25-D8923CCFF9FD}" dt="2020-01-27T12:22:22.164" v="106" actId="1582"/>
          <ac:spMkLst>
            <pc:docMk/>
            <pc:sldMk cId="422301890" sldId="398"/>
            <ac:spMk id="4" creationId="{551C4232-5D81-4748-AA08-553F721310C4}"/>
          </ac:spMkLst>
        </pc:spChg>
        <pc:spChg chg="mod">
          <ac:chgData name="Hannah Saunders" userId="4acd6fa6-2685-4aaa-85f8-4ec2b6dbf9d1" providerId="ADAL" clId="{4360F34A-72A6-40C6-9F25-D8923CCFF9FD}" dt="2020-01-27T12:07:09.797" v="87" actId="20577"/>
          <ac:spMkLst>
            <pc:docMk/>
            <pc:sldMk cId="422301890" sldId="398"/>
            <ac:spMk id="19" creationId="{5252A847-DE45-4FA3-A1F8-EEBEB845FF8E}"/>
          </ac:spMkLst>
        </pc:spChg>
      </pc:sldChg>
      <pc:sldChg chg="addSp modSp">
        <pc:chgData name="Hannah Saunders" userId="4acd6fa6-2685-4aaa-85f8-4ec2b6dbf9d1" providerId="ADAL" clId="{4360F34A-72A6-40C6-9F25-D8923CCFF9FD}" dt="2020-01-27T12:21:53.854" v="101" actId="1582"/>
        <pc:sldMkLst>
          <pc:docMk/>
          <pc:sldMk cId="4210948523" sldId="400"/>
        </pc:sldMkLst>
        <pc:spChg chg="add mod">
          <ac:chgData name="Hannah Saunders" userId="4acd6fa6-2685-4aaa-85f8-4ec2b6dbf9d1" providerId="ADAL" clId="{4360F34A-72A6-40C6-9F25-D8923CCFF9FD}" dt="2020-01-27T11:19:57.420" v="53"/>
          <ac:spMkLst>
            <pc:docMk/>
            <pc:sldMk cId="4210948523" sldId="400"/>
            <ac:spMk id="2" creationId="{80F73971-045E-4D39-9B56-8318ACFE4B5C}"/>
          </ac:spMkLst>
        </pc:spChg>
        <pc:spChg chg="add mod">
          <ac:chgData name="Hannah Saunders" userId="4acd6fa6-2685-4aaa-85f8-4ec2b6dbf9d1" providerId="ADAL" clId="{4360F34A-72A6-40C6-9F25-D8923CCFF9FD}" dt="2020-01-27T11:20:18.685" v="72"/>
          <ac:spMkLst>
            <pc:docMk/>
            <pc:sldMk cId="4210948523" sldId="400"/>
            <ac:spMk id="8" creationId="{12830E61-44CC-40A3-A3E9-F2C0E457C60C}"/>
          </ac:spMkLst>
        </pc:spChg>
        <pc:spChg chg="mod">
          <ac:chgData name="Hannah Saunders" userId="4acd6fa6-2685-4aaa-85f8-4ec2b6dbf9d1" providerId="ADAL" clId="{4360F34A-72A6-40C6-9F25-D8923CCFF9FD}" dt="2020-01-27T12:21:53.854" v="101" actId="1582"/>
          <ac:spMkLst>
            <pc:docMk/>
            <pc:sldMk cId="4210948523" sldId="400"/>
            <ac:spMk id="9" creationId="{E3A40B69-E8D8-4100-A365-EAD904F72C5C}"/>
          </ac:spMkLst>
        </pc:spChg>
        <pc:spChg chg="mod">
          <ac:chgData name="Hannah Saunders" userId="4acd6fa6-2685-4aaa-85f8-4ec2b6dbf9d1" providerId="ADAL" clId="{4360F34A-72A6-40C6-9F25-D8923CCFF9FD}" dt="2020-01-27T11:08:31.107" v="1" actId="207"/>
          <ac:spMkLst>
            <pc:docMk/>
            <pc:sldMk cId="4210948523" sldId="400"/>
            <ac:spMk id="19" creationId="{5252A847-DE45-4FA3-A1F8-EEBEB845FF8E}"/>
          </ac:spMkLst>
        </pc:spChg>
      </pc:sldChg>
      <pc:sldChg chg="modSp">
        <pc:chgData name="Hannah Saunders" userId="4acd6fa6-2685-4aaa-85f8-4ec2b6dbf9d1" providerId="ADAL" clId="{4360F34A-72A6-40C6-9F25-D8923CCFF9FD}" dt="2020-01-27T12:22:14.509" v="105" actId="1582"/>
        <pc:sldMkLst>
          <pc:docMk/>
          <pc:sldMk cId="4006263058" sldId="402"/>
        </pc:sldMkLst>
        <pc:spChg chg="mod">
          <ac:chgData name="Hannah Saunders" userId="4acd6fa6-2685-4aaa-85f8-4ec2b6dbf9d1" providerId="ADAL" clId="{4360F34A-72A6-40C6-9F25-D8923CCFF9FD}" dt="2020-01-27T12:22:14.509" v="105" actId="1582"/>
          <ac:spMkLst>
            <pc:docMk/>
            <pc:sldMk cId="4006263058" sldId="402"/>
            <ac:spMk id="10" creationId="{649EEB54-D3E1-473A-A8E3-5D58C09D2426}"/>
          </ac:spMkLst>
        </pc:spChg>
        <pc:spChg chg="mod">
          <ac:chgData name="Hannah Saunders" userId="4acd6fa6-2685-4aaa-85f8-4ec2b6dbf9d1" providerId="ADAL" clId="{4360F34A-72A6-40C6-9F25-D8923CCFF9FD}" dt="2020-01-27T12:07:29.469" v="91" actId="20577"/>
          <ac:spMkLst>
            <pc:docMk/>
            <pc:sldMk cId="4006263058" sldId="402"/>
            <ac:spMk id="19" creationId="{5252A847-DE45-4FA3-A1F8-EEBEB845FF8E}"/>
          </ac:spMkLst>
        </pc:spChg>
      </pc:sldChg>
      <pc:sldChg chg="del">
        <pc:chgData name="Hannah Saunders" userId="4acd6fa6-2685-4aaa-85f8-4ec2b6dbf9d1" providerId="ADAL" clId="{4360F34A-72A6-40C6-9F25-D8923CCFF9FD}" dt="2020-01-27T11:20:38.248" v="74" actId="47"/>
        <pc:sldMkLst>
          <pc:docMk/>
          <pc:sldMk cId="3348451868" sldId="403"/>
        </pc:sldMkLst>
      </pc:sldChg>
      <pc:sldChg chg="ord">
        <pc:chgData name="Hannah Saunders" userId="4acd6fa6-2685-4aaa-85f8-4ec2b6dbf9d1" providerId="ADAL" clId="{4360F34A-72A6-40C6-9F25-D8923CCFF9FD}" dt="2020-01-27T12:21:40.994" v="100"/>
        <pc:sldMkLst>
          <pc:docMk/>
          <pc:sldMk cId="4054895218" sldId="406"/>
        </pc:sldMkLst>
      </pc:sldChg>
      <pc:sldChg chg="addSp modSp add">
        <pc:chgData name="Hannah Saunders" userId="4acd6fa6-2685-4aaa-85f8-4ec2b6dbf9d1" providerId="ADAL" clId="{4360F34A-72A6-40C6-9F25-D8923CCFF9FD}" dt="2020-01-27T12:21:36.967" v="98" actId="1582"/>
        <pc:sldMkLst>
          <pc:docMk/>
          <pc:sldMk cId="1972680751" sldId="412"/>
        </pc:sldMkLst>
        <pc:spChg chg="mod">
          <ac:chgData name="Hannah Saunders" userId="4acd6fa6-2685-4aaa-85f8-4ec2b6dbf9d1" providerId="ADAL" clId="{4360F34A-72A6-40C6-9F25-D8923CCFF9FD}" dt="2020-01-27T11:21:04.344" v="78" actId="207"/>
          <ac:spMkLst>
            <pc:docMk/>
            <pc:sldMk cId="1972680751" sldId="412"/>
            <ac:spMk id="2" creationId="{80F73971-045E-4D39-9B56-8318ACFE4B5C}"/>
          </ac:spMkLst>
        </pc:spChg>
        <pc:spChg chg="mod">
          <ac:chgData name="Hannah Saunders" userId="4acd6fa6-2685-4aaa-85f8-4ec2b6dbf9d1" providerId="ADAL" clId="{4360F34A-72A6-40C6-9F25-D8923CCFF9FD}" dt="2020-01-27T11:20:53.909" v="76" actId="208"/>
          <ac:spMkLst>
            <pc:docMk/>
            <pc:sldMk cId="1972680751" sldId="412"/>
            <ac:spMk id="8" creationId="{12830E61-44CC-40A3-A3E9-F2C0E457C60C}"/>
          </ac:spMkLst>
        </pc:spChg>
        <pc:spChg chg="mod">
          <ac:chgData name="Hannah Saunders" userId="4acd6fa6-2685-4aaa-85f8-4ec2b6dbf9d1" providerId="ADAL" clId="{4360F34A-72A6-40C6-9F25-D8923CCFF9FD}" dt="2020-01-27T12:21:36.967" v="98" actId="1582"/>
          <ac:spMkLst>
            <pc:docMk/>
            <pc:sldMk cId="1972680751" sldId="412"/>
            <ac:spMk id="9" creationId="{E3A40B69-E8D8-4100-A365-EAD904F72C5C}"/>
          </ac:spMkLst>
        </pc:spChg>
        <pc:spChg chg="add mod">
          <ac:chgData name="Hannah Saunders" userId="4acd6fa6-2685-4aaa-85f8-4ec2b6dbf9d1" providerId="ADAL" clId="{4360F34A-72A6-40C6-9F25-D8923CCFF9FD}" dt="2020-01-27T11:21:45.330" v="83" actId="207"/>
          <ac:spMkLst>
            <pc:docMk/>
            <pc:sldMk cId="1972680751" sldId="412"/>
            <ac:spMk id="10" creationId="{5E8A5A88-CF74-47B9-9E28-00BE9FD61441}"/>
          </ac:spMkLst>
        </pc:spChg>
        <pc:spChg chg="mod">
          <ac:chgData name="Hannah Saunders" userId="4acd6fa6-2685-4aaa-85f8-4ec2b6dbf9d1" providerId="ADAL" clId="{4360F34A-72A6-40C6-9F25-D8923CCFF9FD}" dt="2020-01-27T11:21:37.163" v="81" actId="1076"/>
          <ac:spMkLst>
            <pc:docMk/>
            <pc:sldMk cId="1972680751" sldId="412"/>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28/12/2020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2g5.8"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plural-or-possessive-year-2-apostrophes-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2 – Apostrophes – Plural or Possessive?</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a:defRPr/>
            </a:pPr>
            <a:endParaRPr lang="en-GB" sz="1200" b="1" dirty="0">
              <a:solidFill>
                <a:srgbClr val="FF0000"/>
              </a:solidFill>
              <a:latin typeface="Century Gothic" panose="020B0502020202020204" pitchFamily="34" charset="0"/>
            </a:endParaRPr>
          </a:p>
          <a:p>
            <a:pPr lvl="0" fontAlgn="base">
              <a:defRPr/>
            </a:pPr>
            <a:r>
              <a:rPr lang="en-US" sz="1200" b="1" dirty="0">
                <a:solidFill>
                  <a:prstClr val="black"/>
                </a:solidFill>
                <a:latin typeface="Century Gothic" panose="020B0502020202020204" pitchFamily="34" charset="0"/>
              </a:rPr>
              <a:t>English Year 2: (2G5.8) </a:t>
            </a:r>
            <a:r>
              <a:rPr lang="en-US" sz="1200" b="1" dirty="0">
                <a:solidFill>
                  <a:prstClr val="black"/>
                </a:solidFill>
                <a:latin typeface="Century Gothic" panose="020B0502020202020204" pitchFamily="34" charset="0"/>
                <a:hlinkClick r:id="rId3"/>
              </a:rPr>
              <a:t>Apostrophes to mark where letters are missing in spelling and to mark singular possession in nouns [for example, the girl’s name]</a:t>
            </a:r>
            <a:endParaRPr lang="en-US" sz="1200" b="1" dirty="0">
              <a:solidFill>
                <a:prstClr val="black"/>
              </a:solidFill>
              <a:latin typeface="Century Gothic" panose="020B0502020202020204" pitchFamily="34" charset="0"/>
            </a:endParaRPr>
          </a:p>
          <a:p>
            <a:pPr lvl="0" fontAlgn="base">
              <a:defRPr/>
            </a:pPr>
            <a:r>
              <a:rPr lang="en-US" sz="1200" b="1" dirty="0">
                <a:solidFill>
                  <a:prstClr val="black"/>
                </a:solidFill>
                <a:latin typeface="Century Gothic" panose="020B0502020202020204" pitchFamily="34" charset="0"/>
              </a:rPr>
              <a:t>Terminology for pupils:</a:t>
            </a:r>
          </a:p>
          <a:p>
            <a:pPr marL="625475" lvl="1" indent="-168275" fontAlgn="base">
              <a:buFont typeface="Arial" panose="020B0604020202020204" pitchFamily="34" charset="0"/>
              <a:buChar char="•"/>
              <a:defRPr/>
            </a:pPr>
            <a:r>
              <a:rPr lang="en-US" sz="1200" b="1" dirty="0">
                <a:solidFill>
                  <a:prstClr val="black"/>
                </a:solidFill>
                <a:latin typeface="Century Gothic" panose="020B0502020202020204" pitchFamily="34" charset="0"/>
              </a:rPr>
              <a:t>English Year 2: </a:t>
            </a:r>
            <a:r>
              <a:rPr lang="en-GB" sz="1200" b="1" dirty="0">
                <a:solidFill>
                  <a:prstClr val="black"/>
                </a:solidFill>
                <a:latin typeface="Century Gothic" panose="020B0502020202020204" pitchFamily="34" charset="0"/>
              </a:rPr>
              <a:t>(2G5.8) </a:t>
            </a:r>
            <a:r>
              <a:rPr lang="en-GB" sz="1200" b="1" dirty="0">
                <a:solidFill>
                  <a:prstClr val="black"/>
                </a:solidFill>
                <a:latin typeface="Century Gothic" panose="020B0502020202020204" pitchFamily="34" charset="0"/>
                <a:hlinkClick r:id="rId3"/>
              </a:rPr>
              <a:t>apostrophe</a:t>
            </a: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w="19050">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 that needs an apostrophe in this sentence.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649EEB54-D3E1-473A-A8E3-5D58C09D2426}"/>
              </a:ext>
            </a:extLst>
          </p:cNvPr>
          <p:cNvSpPr txBox="1"/>
          <p:nvPr/>
        </p:nvSpPr>
        <p:spPr>
          <a:xfrm>
            <a:off x="1220387" y="2801187"/>
            <a:ext cx="6703227" cy="461665"/>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My friends house is next door to mine.</a:t>
            </a:r>
          </a:p>
        </p:txBody>
      </p:sp>
    </p:spTree>
    <p:extLst>
      <p:ext uri="{BB962C8B-B14F-4D97-AF65-F5344CB8AC3E}">
        <p14:creationId xmlns:p14="http://schemas.microsoft.com/office/powerpoint/2010/main" val="259861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 that needs an apostrophe in this sentence.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649EEB54-D3E1-473A-A8E3-5D58C09D2426}"/>
              </a:ext>
            </a:extLst>
          </p:cNvPr>
          <p:cNvSpPr txBox="1"/>
          <p:nvPr/>
        </p:nvSpPr>
        <p:spPr>
          <a:xfrm>
            <a:off x="1220387" y="2801187"/>
            <a:ext cx="6703227" cy="461665"/>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My </a:t>
            </a:r>
            <a:r>
              <a:rPr lang="en-GB" sz="2400" b="1" u="sng" dirty="0">
                <a:solidFill>
                  <a:srgbClr val="FF0000"/>
                </a:solidFill>
                <a:latin typeface="Century Gothic" panose="020B0502020202020204" pitchFamily="34" charset="0"/>
              </a:rPr>
              <a:t>friend’s</a:t>
            </a:r>
            <a:r>
              <a:rPr lang="en-GB" sz="2400" b="1" dirty="0">
                <a:latin typeface="Century Gothic" panose="020B0502020202020204" pitchFamily="34" charset="0"/>
              </a:rPr>
              <a:t> house is next door to mine.</a:t>
            </a:r>
          </a:p>
        </p:txBody>
      </p:sp>
    </p:spTree>
    <p:extLst>
      <p:ext uri="{BB962C8B-B14F-4D97-AF65-F5344CB8AC3E}">
        <p14:creationId xmlns:p14="http://schemas.microsoft.com/office/powerpoint/2010/main" val="4006263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One mistake has been made in the sentence below. Tick the word which uses an apostrophe incorrectly.</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E3A40B69-E8D8-4100-A365-EAD904F72C5C}"/>
              </a:ext>
            </a:extLst>
          </p:cNvPr>
          <p:cNvSpPr txBox="1"/>
          <p:nvPr/>
        </p:nvSpPr>
        <p:spPr>
          <a:xfrm>
            <a:off x="2259588" y="2967335"/>
            <a:ext cx="4624824" cy="461665"/>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My lorry’s window’s are dirty.</a:t>
            </a:r>
          </a:p>
        </p:txBody>
      </p:sp>
      <p:sp>
        <p:nvSpPr>
          <p:cNvPr id="2" name="Rectangle: Rounded Corners 1">
            <a:extLst>
              <a:ext uri="{FF2B5EF4-FFF2-40B4-BE49-F238E27FC236}">
                <a16:creationId xmlns:a16="http://schemas.microsoft.com/office/drawing/2014/main" id="{80F73971-045E-4D39-9B56-8318ACFE4B5C}"/>
              </a:ext>
            </a:extLst>
          </p:cNvPr>
          <p:cNvSpPr/>
          <p:nvPr/>
        </p:nvSpPr>
        <p:spPr>
          <a:xfrm>
            <a:off x="1438382" y="4900772"/>
            <a:ext cx="2157573" cy="61645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lorry’s</a:t>
            </a:r>
          </a:p>
        </p:txBody>
      </p:sp>
      <p:sp>
        <p:nvSpPr>
          <p:cNvPr id="8" name="Rectangle: Rounded Corners 7">
            <a:extLst>
              <a:ext uri="{FF2B5EF4-FFF2-40B4-BE49-F238E27FC236}">
                <a16:creationId xmlns:a16="http://schemas.microsoft.com/office/drawing/2014/main" id="{12830E61-44CC-40A3-A3E9-F2C0E457C60C}"/>
              </a:ext>
            </a:extLst>
          </p:cNvPr>
          <p:cNvSpPr/>
          <p:nvPr/>
        </p:nvSpPr>
        <p:spPr>
          <a:xfrm>
            <a:off x="5548047" y="4900772"/>
            <a:ext cx="2157573" cy="61645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window’s</a:t>
            </a:r>
          </a:p>
        </p:txBody>
      </p:sp>
    </p:spTree>
    <p:extLst>
      <p:ext uri="{BB962C8B-B14F-4D97-AF65-F5344CB8AC3E}">
        <p14:creationId xmlns:p14="http://schemas.microsoft.com/office/powerpoint/2010/main" val="4210948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One mistake has been made in the sentence below. Tick the word which uses an apostrophe incorrectly.</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E3A40B69-E8D8-4100-A365-EAD904F72C5C}"/>
              </a:ext>
            </a:extLst>
          </p:cNvPr>
          <p:cNvSpPr txBox="1"/>
          <p:nvPr/>
        </p:nvSpPr>
        <p:spPr>
          <a:xfrm>
            <a:off x="2259588" y="2967335"/>
            <a:ext cx="4624824" cy="461665"/>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My lorry’s window’s are dirty.</a:t>
            </a:r>
          </a:p>
        </p:txBody>
      </p:sp>
      <p:sp>
        <p:nvSpPr>
          <p:cNvPr id="2" name="Rectangle: Rounded Corners 1">
            <a:extLst>
              <a:ext uri="{FF2B5EF4-FFF2-40B4-BE49-F238E27FC236}">
                <a16:creationId xmlns:a16="http://schemas.microsoft.com/office/drawing/2014/main" id="{80F73971-045E-4D39-9B56-8318ACFE4B5C}"/>
              </a:ext>
            </a:extLst>
          </p:cNvPr>
          <p:cNvSpPr/>
          <p:nvPr/>
        </p:nvSpPr>
        <p:spPr>
          <a:xfrm>
            <a:off x="1438382" y="4900772"/>
            <a:ext cx="2157573" cy="616450"/>
          </a:xfrm>
          <a:prstGeom prst="round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lumMod val="75000"/>
                  </a:schemeClr>
                </a:solidFill>
                <a:latin typeface="Century Gothic" panose="020B0502020202020204" pitchFamily="34" charset="0"/>
              </a:rPr>
              <a:t>lorry’s</a:t>
            </a:r>
          </a:p>
        </p:txBody>
      </p:sp>
      <p:sp>
        <p:nvSpPr>
          <p:cNvPr id="8" name="Rectangle: Rounded Corners 7">
            <a:extLst>
              <a:ext uri="{FF2B5EF4-FFF2-40B4-BE49-F238E27FC236}">
                <a16:creationId xmlns:a16="http://schemas.microsoft.com/office/drawing/2014/main" id="{12830E61-44CC-40A3-A3E9-F2C0E457C60C}"/>
              </a:ext>
            </a:extLst>
          </p:cNvPr>
          <p:cNvSpPr/>
          <p:nvPr/>
        </p:nvSpPr>
        <p:spPr>
          <a:xfrm>
            <a:off x="5548047" y="4900772"/>
            <a:ext cx="2157573" cy="616450"/>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window’s</a:t>
            </a:r>
          </a:p>
        </p:txBody>
      </p:sp>
      <p:sp>
        <p:nvSpPr>
          <p:cNvPr id="10" name="Rectangle 9">
            <a:extLst>
              <a:ext uri="{FF2B5EF4-FFF2-40B4-BE49-F238E27FC236}">
                <a16:creationId xmlns:a16="http://schemas.microsoft.com/office/drawing/2014/main" id="{5E8A5A88-CF74-47B9-9E28-00BE9FD61441}"/>
              </a:ext>
            </a:extLst>
          </p:cNvPr>
          <p:cNvSpPr/>
          <p:nvPr/>
        </p:nvSpPr>
        <p:spPr>
          <a:xfrm>
            <a:off x="7214268" y="4702384"/>
            <a:ext cx="715260" cy="1013226"/>
          </a:xfrm>
          <a:prstGeom prst="rect">
            <a:avLst/>
          </a:prstGeom>
        </p:spPr>
        <p:txBody>
          <a:bodyPr wrap="none">
            <a:spAutoFit/>
          </a:bodyPr>
          <a:lstStyle/>
          <a:p>
            <a:pPr>
              <a:lnSpc>
                <a:spcPct val="119000"/>
              </a:lnSpc>
              <a:spcAft>
                <a:spcPts val="600"/>
              </a:spcAft>
            </a:pPr>
            <a:r>
              <a:rPr lang="en-US" sz="5400" b="1" kern="1400" dirty="0">
                <a:solidFill>
                  <a:srgbClr val="FF0000"/>
                </a:solidFill>
                <a:latin typeface="Wingdings 2" panose="05020102010507070707" pitchFamily="18" charset="2"/>
              </a:rPr>
              <a:t>P</a:t>
            </a:r>
            <a:endParaRPr lang="en-US" sz="4400" kern="1400" dirty="0">
              <a:ln>
                <a:noFill/>
              </a:ln>
              <a:solidFill>
                <a:srgbClr val="FF0000"/>
              </a:solidFill>
              <a:effectLst/>
              <a:latin typeface="Calibri" panose="020F0502020204030204" pitchFamily="34" charset="0"/>
            </a:endParaRPr>
          </a:p>
        </p:txBody>
      </p:sp>
    </p:spTree>
    <p:extLst>
      <p:ext uri="{BB962C8B-B14F-4D97-AF65-F5344CB8AC3E}">
        <p14:creationId xmlns:p14="http://schemas.microsoft.com/office/powerpoint/2010/main" val="197268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Punctuate the sentences below by adding apostrophes in the correct places.</a:t>
            </a:r>
          </a:p>
          <a:p>
            <a:pPr lvl="0" defTabSz="514350">
              <a:defRPr/>
            </a:pPr>
            <a:endParaRPr lang="en-GB" b="1" dirty="0">
              <a:latin typeface="Century Gothic" panose="020B0502020202020204" pitchFamily="34" charset="0"/>
            </a:endParaRPr>
          </a:p>
          <a:p>
            <a:pPr lvl="0" defTabSz="514350">
              <a:defRPr/>
            </a:pPr>
            <a:endParaRPr lang="en-GB" b="1" dirty="0">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400" b="1" dirty="0">
                <a:solidFill>
                  <a:schemeClr val="tx1"/>
                </a:solidFill>
                <a:latin typeface="Century Gothic" panose="020B0502020202020204" pitchFamily="34" charset="0"/>
              </a:rPr>
              <a:t>Toms bed was broken.</a:t>
            </a:r>
          </a:p>
          <a:p>
            <a:pPr lvl="0" defTabSz="514350">
              <a:defRPr/>
            </a:pPr>
            <a:endParaRPr lang="en-GB" sz="2400" b="1" dirty="0">
              <a:solidFill>
                <a:schemeClr val="tx1"/>
              </a:solidFill>
              <a:latin typeface="Century Gothic" panose="020B0502020202020204" pitchFamily="34" charset="0"/>
            </a:endParaRPr>
          </a:p>
          <a:p>
            <a:pPr lvl="0" defTabSz="514350">
              <a:defRPr/>
            </a:pPr>
            <a:endParaRPr lang="en-GB" sz="2400" b="1" dirty="0">
              <a:solidFill>
                <a:schemeClr val="tx1"/>
              </a:solidFill>
              <a:latin typeface="Century Gothic" panose="020B0502020202020204" pitchFamily="34" charset="0"/>
            </a:endParaRPr>
          </a:p>
          <a:p>
            <a:pPr lvl="0" defTabSz="514350">
              <a:defRPr/>
            </a:pPr>
            <a:r>
              <a:rPr lang="en-GB" sz="2400" b="1" dirty="0">
                <a:solidFill>
                  <a:schemeClr val="tx1"/>
                </a:solidFill>
                <a:latin typeface="Century Gothic" panose="020B0502020202020204" pitchFamily="34" charset="0"/>
              </a:rPr>
              <a:t>The beds legs broke when he jumped on the bed.</a:t>
            </a: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407784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Punctuate the sentences below by adding apostrophes in the correct places.</a:t>
            </a:r>
          </a:p>
          <a:p>
            <a:pPr lvl="0" defTabSz="514350">
              <a:defRPr/>
            </a:pPr>
            <a:endParaRPr lang="en-GB" b="1" dirty="0">
              <a:latin typeface="Century Gothic" panose="020B0502020202020204" pitchFamily="34" charset="0"/>
            </a:endParaRPr>
          </a:p>
          <a:p>
            <a:pPr lvl="0" defTabSz="514350">
              <a:defRPr/>
            </a:pPr>
            <a:endParaRPr lang="en-GB" b="1" dirty="0">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400" b="1" dirty="0">
                <a:solidFill>
                  <a:srgbClr val="FF0000"/>
                </a:solidFill>
                <a:latin typeface="Century Gothic" panose="020B0502020202020204" pitchFamily="34" charset="0"/>
              </a:rPr>
              <a:t>Tom’s</a:t>
            </a:r>
            <a:r>
              <a:rPr lang="en-GB" sz="2400" b="1" dirty="0">
                <a:solidFill>
                  <a:schemeClr val="tx1"/>
                </a:solidFill>
                <a:latin typeface="Century Gothic" panose="020B0502020202020204" pitchFamily="34" charset="0"/>
              </a:rPr>
              <a:t> bed was broken.</a:t>
            </a:r>
          </a:p>
          <a:p>
            <a:pPr lvl="0" defTabSz="514350">
              <a:defRPr/>
            </a:pPr>
            <a:endParaRPr lang="en-GB" sz="2400" b="1" dirty="0">
              <a:solidFill>
                <a:schemeClr val="tx1"/>
              </a:solidFill>
              <a:latin typeface="Century Gothic" panose="020B0502020202020204" pitchFamily="34" charset="0"/>
            </a:endParaRPr>
          </a:p>
          <a:p>
            <a:pPr lvl="0" defTabSz="514350">
              <a:defRPr/>
            </a:pPr>
            <a:endParaRPr lang="en-GB" sz="2400" b="1" dirty="0">
              <a:solidFill>
                <a:schemeClr val="tx1"/>
              </a:solidFill>
              <a:latin typeface="Century Gothic" panose="020B0502020202020204" pitchFamily="34" charset="0"/>
            </a:endParaRPr>
          </a:p>
          <a:p>
            <a:pPr lvl="0" defTabSz="514350">
              <a:defRPr/>
            </a:pPr>
            <a:r>
              <a:rPr lang="en-GB" sz="2400" b="1" dirty="0">
                <a:solidFill>
                  <a:schemeClr val="tx1"/>
                </a:solidFill>
                <a:latin typeface="Century Gothic" panose="020B0502020202020204" pitchFamily="34" charset="0"/>
              </a:rPr>
              <a:t>The </a:t>
            </a:r>
            <a:r>
              <a:rPr lang="en-GB" sz="2400" b="1" dirty="0">
                <a:solidFill>
                  <a:srgbClr val="FF0000"/>
                </a:solidFill>
                <a:latin typeface="Century Gothic" panose="020B0502020202020204" pitchFamily="34" charset="0"/>
              </a:rPr>
              <a:t>bed’s</a:t>
            </a:r>
            <a:r>
              <a:rPr lang="en-GB" sz="2400" b="1" dirty="0">
                <a:solidFill>
                  <a:schemeClr val="tx1"/>
                </a:solidFill>
                <a:latin typeface="Century Gothic" panose="020B0502020202020204" pitchFamily="34" charset="0"/>
              </a:rPr>
              <a:t> legs broke when he jumped on the bed.</a:t>
            </a: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40548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some words from the word bank to write a sentence with a plural.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675C8617-4BF2-43E7-B14D-37CADD0EE5DF}"/>
              </a:ext>
            </a:extLst>
          </p:cNvPr>
          <p:cNvGraphicFramePr>
            <a:graphicFrameLocks noGrp="1"/>
          </p:cNvGraphicFramePr>
          <p:nvPr>
            <p:extLst>
              <p:ext uri="{D42A27DB-BD31-4B8C-83A1-F6EECF244321}">
                <p14:modId xmlns:p14="http://schemas.microsoft.com/office/powerpoint/2010/main" val="1820587297"/>
              </p:ext>
            </p:extLst>
          </p:nvPr>
        </p:nvGraphicFramePr>
        <p:xfrm>
          <a:off x="2829600" y="2505409"/>
          <a:ext cx="3484800" cy="952804"/>
        </p:xfrm>
        <a:graphic>
          <a:graphicData uri="http://schemas.openxmlformats.org/drawingml/2006/table">
            <a:tbl>
              <a:tblPr firstRow="1" bandRow="1">
                <a:tableStyleId>{5940675A-B579-460E-94D1-54222C63F5DA}</a:tableStyleId>
              </a:tblPr>
              <a:tblGrid>
                <a:gridCol w="1742400">
                  <a:extLst>
                    <a:ext uri="{9D8B030D-6E8A-4147-A177-3AD203B41FA5}">
                      <a16:colId xmlns:a16="http://schemas.microsoft.com/office/drawing/2014/main" val="1517191669"/>
                    </a:ext>
                  </a:extLst>
                </a:gridCol>
                <a:gridCol w="1742400">
                  <a:extLst>
                    <a:ext uri="{9D8B030D-6E8A-4147-A177-3AD203B41FA5}">
                      <a16:colId xmlns:a16="http://schemas.microsoft.com/office/drawing/2014/main" val="3643568913"/>
                    </a:ext>
                  </a:extLst>
                </a:gridCol>
              </a:tblGrid>
              <a:tr h="435600">
                <a:tc>
                  <a:txBody>
                    <a:bodyPr/>
                    <a:lstStyle/>
                    <a:p>
                      <a:pPr algn="ctr"/>
                      <a:r>
                        <a:rPr lang="en-GB" sz="2400" b="1" dirty="0">
                          <a:solidFill>
                            <a:schemeClr val="tx1"/>
                          </a:solidFill>
                          <a:latin typeface="Century Gothic" panose="020B0502020202020204" pitchFamily="34" charset="0"/>
                        </a:rPr>
                        <a:t>Ellie</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shares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782017"/>
                  </a:ext>
                </a:extLst>
              </a:tr>
              <a:tr h="435600">
                <a:tc>
                  <a:txBody>
                    <a:bodyPr/>
                    <a:lstStyle/>
                    <a:p>
                      <a:pPr algn="ctr"/>
                      <a:r>
                        <a:rPr lang="en-GB" sz="2400" b="1" dirty="0">
                          <a:solidFill>
                            <a:schemeClr val="tx1"/>
                          </a:solidFill>
                          <a:latin typeface="Century Gothic" panose="020B0502020202020204" pitchFamily="34" charset="0"/>
                        </a:rPr>
                        <a:t>sweets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sweet’s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4002546"/>
                  </a:ext>
                </a:extLst>
              </a:tr>
            </a:tbl>
          </a:graphicData>
        </a:graphic>
      </p:graphicFrame>
    </p:spTree>
    <p:extLst>
      <p:ext uri="{BB962C8B-B14F-4D97-AF65-F5344CB8AC3E}">
        <p14:creationId xmlns:p14="http://schemas.microsoft.com/office/powerpoint/2010/main" val="48425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some words from the word bank to write a sentence with a plural.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Ellie shares her sweets with her sister.</a:t>
            </a:r>
          </a:p>
          <a:p>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675C8617-4BF2-43E7-B14D-37CADD0EE5DF}"/>
              </a:ext>
            </a:extLst>
          </p:cNvPr>
          <p:cNvGraphicFramePr>
            <a:graphicFrameLocks noGrp="1"/>
          </p:cNvGraphicFramePr>
          <p:nvPr>
            <p:extLst>
              <p:ext uri="{D42A27DB-BD31-4B8C-83A1-F6EECF244321}">
                <p14:modId xmlns:p14="http://schemas.microsoft.com/office/powerpoint/2010/main" val="2996341202"/>
              </p:ext>
            </p:extLst>
          </p:nvPr>
        </p:nvGraphicFramePr>
        <p:xfrm>
          <a:off x="2829600" y="2505409"/>
          <a:ext cx="3484800" cy="952804"/>
        </p:xfrm>
        <a:graphic>
          <a:graphicData uri="http://schemas.openxmlformats.org/drawingml/2006/table">
            <a:tbl>
              <a:tblPr firstRow="1" bandRow="1">
                <a:tableStyleId>{5940675A-B579-460E-94D1-54222C63F5DA}</a:tableStyleId>
              </a:tblPr>
              <a:tblGrid>
                <a:gridCol w="1742400">
                  <a:extLst>
                    <a:ext uri="{9D8B030D-6E8A-4147-A177-3AD203B41FA5}">
                      <a16:colId xmlns:a16="http://schemas.microsoft.com/office/drawing/2014/main" val="1517191669"/>
                    </a:ext>
                  </a:extLst>
                </a:gridCol>
                <a:gridCol w="1742400">
                  <a:extLst>
                    <a:ext uri="{9D8B030D-6E8A-4147-A177-3AD203B41FA5}">
                      <a16:colId xmlns:a16="http://schemas.microsoft.com/office/drawing/2014/main" val="3643568913"/>
                    </a:ext>
                  </a:extLst>
                </a:gridCol>
              </a:tblGrid>
              <a:tr h="435600">
                <a:tc>
                  <a:txBody>
                    <a:bodyPr/>
                    <a:lstStyle/>
                    <a:p>
                      <a:pPr algn="ctr"/>
                      <a:r>
                        <a:rPr lang="en-GB" sz="2400" b="1" dirty="0">
                          <a:solidFill>
                            <a:schemeClr val="tx1"/>
                          </a:solidFill>
                          <a:latin typeface="Century Gothic" panose="020B0502020202020204" pitchFamily="34" charset="0"/>
                        </a:rPr>
                        <a:t>Ellie</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shares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782017"/>
                  </a:ext>
                </a:extLst>
              </a:tr>
              <a:tr h="435600">
                <a:tc>
                  <a:txBody>
                    <a:bodyPr/>
                    <a:lstStyle/>
                    <a:p>
                      <a:pPr algn="ctr"/>
                      <a:r>
                        <a:rPr lang="en-GB" sz="2400" b="1" dirty="0">
                          <a:solidFill>
                            <a:schemeClr val="tx1"/>
                          </a:solidFill>
                          <a:latin typeface="Century Gothic" panose="020B0502020202020204" pitchFamily="34" charset="0"/>
                        </a:rPr>
                        <a:t>sweets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dirty="0">
                          <a:solidFill>
                            <a:schemeClr val="tx1"/>
                          </a:solidFill>
                          <a:latin typeface="Century Gothic" panose="020B0502020202020204" pitchFamily="34" charset="0"/>
                        </a:rPr>
                        <a:t>sweet’s</a:t>
                      </a:r>
                    </a:p>
                  </a:txBody>
                  <a:tcPr marL="110642" marR="110642"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4002546"/>
                  </a:ext>
                </a:extLst>
              </a:tr>
            </a:tbl>
          </a:graphicData>
        </a:graphic>
      </p:graphicFrame>
    </p:spTree>
    <p:extLst>
      <p:ext uri="{BB962C8B-B14F-4D97-AF65-F5344CB8AC3E}">
        <p14:creationId xmlns:p14="http://schemas.microsoft.com/office/powerpoint/2010/main" val="1066243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Alex has written 2 sentences. He says both are written correctly. Do you agree?</a:t>
            </a:r>
          </a:p>
          <a:p>
            <a:endParaRPr lang="en-GB" sz="2000" b="1" dirty="0">
              <a:solidFill>
                <a:schemeClr val="tx1"/>
              </a:solidFill>
              <a:latin typeface="Century Gothic" panose="020B0502020202020204" pitchFamily="34" charset="0"/>
            </a:endParaRPr>
          </a:p>
          <a:p>
            <a:endParaRPr lang="en-GB" sz="3600" b="1" dirty="0">
              <a:latin typeface="Century Gothic" panose="020B0502020202020204" pitchFamily="34" charset="0"/>
            </a:endParaRPr>
          </a:p>
          <a:p>
            <a:r>
              <a:rPr lang="en-GB" sz="2400" b="1" dirty="0">
                <a:solidFill>
                  <a:schemeClr val="tx1"/>
                </a:solidFill>
                <a:latin typeface="Century Gothic" panose="020B0502020202020204" pitchFamily="34" charset="0"/>
              </a:rPr>
              <a:t>There were some cow’s in a field with their calves.</a:t>
            </a: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One cow was licking her </a:t>
            </a:r>
            <a:r>
              <a:rPr lang="en-GB" sz="2400" b="1" dirty="0" err="1">
                <a:solidFill>
                  <a:schemeClr val="tx1"/>
                </a:solidFill>
                <a:latin typeface="Century Gothic" panose="020B0502020202020204" pitchFamily="34" charset="0"/>
              </a:rPr>
              <a:t>calfs</a:t>
            </a:r>
            <a:r>
              <a:rPr lang="en-GB" sz="2400" b="1" dirty="0">
                <a:solidFill>
                  <a:schemeClr val="tx1"/>
                </a:solidFill>
                <a:latin typeface="Century Gothic" panose="020B0502020202020204" pitchFamily="34" charset="0"/>
              </a:rPr>
              <a:t> face.   </a:t>
            </a:r>
          </a:p>
          <a:p>
            <a:endParaRPr lang="en-GB" sz="36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Alex has written 2 sentences. He says both are written correctly. Do you agree?</a:t>
            </a:r>
          </a:p>
          <a:p>
            <a:endParaRPr lang="en-GB" sz="2000" b="1" dirty="0">
              <a:solidFill>
                <a:schemeClr val="tx1"/>
              </a:solidFill>
              <a:latin typeface="Century Gothic" panose="020B0502020202020204" pitchFamily="34" charset="0"/>
            </a:endParaRPr>
          </a:p>
          <a:p>
            <a:endParaRPr lang="en-GB" sz="3600" b="1" dirty="0">
              <a:latin typeface="Century Gothic" panose="020B0502020202020204" pitchFamily="34" charset="0"/>
            </a:endParaRPr>
          </a:p>
          <a:p>
            <a:r>
              <a:rPr lang="en-GB" sz="2400" b="1" dirty="0">
                <a:solidFill>
                  <a:schemeClr val="tx1"/>
                </a:solidFill>
                <a:latin typeface="Century Gothic" panose="020B0502020202020204" pitchFamily="34" charset="0"/>
              </a:rPr>
              <a:t>There were some cow’s in a field with their calves.</a:t>
            </a: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One cow was licking her </a:t>
            </a:r>
            <a:r>
              <a:rPr lang="en-GB" sz="2400" b="1" dirty="0" err="1">
                <a:solidFill>
                  <a:schemeClr val="tx1"/>
                </a:solidFill>
                <a:latin typeface="Century Gothic" panose="020B0502020202020204" pitchFamily="34" charset="0"/>
              </a:rPr>
              <a:t>calfs</a:t>
            </a:r>
            <a:r>
              <a:rPr lang="en-GB" sz="2400" b="1" dirty="0">
                <a:solidFill>
                  <a:schemeClr val="tx1"/>
                </a:solidFill>
                <a:latin typeface="Century Gothic" panose="020B0502020202020204" pitchFamily="34" charset="0"/>
              </a:rPr>
              <a:t> face.   </a:t>
            </a:r>
          </a:p>
          <a:p>
            <a:endParaRPr lang="en-GB" sz="36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Alex is incorrect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73426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2 – Apostrophes – Plural or Possessive?</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One major misconception that some children have is using apostrophes for plural nouns. This misconception will be addressed in this step. </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Children should begin to spot the difference between words ending in -s because there is more than one object (plural) and words ending in -’s because it indicates possession.</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Children should be able to recognise singular nouns and identify the plural form, for example: </a:t>
            </a:r>
            <a:r>
              <a:rPr lang="en-GB" sz="1200" b="1" i="1" dirty="0">
                <a:solidFill>
                  <a:schemeClr val="tx1"/>
                </a:solidFill>
                <a:latin typeface="Century Gothic" panose="020B0502020202020204" pitchFamily="34" charset="0"/>
              </a:rPr>
              <a:t>boy</a:t>
            </a:r>
            <a:r>
              <a:rPr lang="en-GB" sz="1200" b="1" dirty="0">
                <a:solidFill>
                  <a:schemeClr val="tx1"/>
                </a:solidFill>
                <a:latin typeface="Century Gothic" panose="020B0502020202020204" pitchFamily="34" charset="0"/>
              </a:rPr>
              <a:t> (singular) turns to </a:t>
            </a:r>
            <a:r>
              <a:rPr lang="en-GB" sz="1200" b="1" i="1" dirty="0">
                <a:solidFill>
                  <a:schemeClr val="tx1"/>
                </a:solidFill>
                <a:latin typeface="Century Gothic" panose="020B0502020202020204" pitchFamily="34" charset="0"/>
              </a:rPr>
              <a:t>boys</a:t>
            </a:r>
            <a:r>
              <a:rPr lang="en-GB" sz="1200" b="1" dirty="0">
                <a:solidFill>
                  <a:schemeClr val="tx1"/>
                </a:solidFill>
                <a:latin typeface="Century Gothic" panose="020B0502020202020204" pitchFamily="34" charset="0"/>
              </a:rPr>
              <a:t> (plural). Plural forms of nouns that end in -s are called regular plurals. Some nouns, such as </a:t>
            </a:r>
            <a:r>
              <a:rPr lang="en-GB" sz="1200" b="1" i="1" dirty="0">
                <a:solidFill>
                  <a:schemeClr val="tx1"/>
                </a:solidFill>
                <a:latin typeface="Century Gothic" panose="020B0502020202020204" pitchFamily="34" charset="0"/>
              </a:rPr>
              <a:t>child</a:t>
            </a:r>
            <a:r>
              <a:rPr lang="en-GB" sz="1200" b="1" dirty="0">
                <a:solidFill>
                  <a:schemeClr val="tx1"/>
                </a:solidFill>
                <a:latin typeface="Century Gothic" panose="020B0502020202020204" pitchFamily="34" charset="0"/>
              </a:rPr>
              <a:t> or </a:t>
            </a:r>
            <a:r>
              <a:rPr lang="en-GB" sz="1200" b="1" i="1" dirty="0">
                <a:solidFill>
                  <a:schemeClr val="tx1"/>
                </a:solidFill>
                <a:latin typeface="Century Gothic" panose="020B0502020202020204" pitchFamily="34" charset="0"/>
              </a:rPr>
              <a:t>man </a:t>
            </a:r>
            <a:r>
              <a:rPr lang="en-GB" sz="1200" b="1" dirty="0">
                <a:solidFill>
                  <a:schemeClr val="tx1"/>
                </a:solidFill>
                <a:latin typeface="Century Gothic" panose="020B0502020202020204" pitchFamily="34" charset="0"/>
              </a:rPr>
              <a:t>cannot add -s to make plural nouns. These are called irregular plurals. </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Children should be able to identify plural forms of nouns and know that an apostrophe is not used to make a noun plural, for example: </a:t>
            </a:r>
            <a:r>
              <a:rPr lang="en-GB" sz="1200" b="1" i="1" dirty="0">
                <a:solidFill>
                  <a:schemeClr val="tx1"/>
                </a:solidFill>
                <a:latin typeface="Century Gothic" panose="020B0502020202020204" pitchFamily="34" charset="0"/>
              </a:rPr>
              <a:t>the girls played together </a:t>
            </a:r>
            <a:r>
              <a:rPr lang="en-GB" sz="1200" b="1" dirty="0">
                <a:solidFill>
                  <a:schemeClr val="tx1"/>
                </a:solidFill>
                <a:latin typeface="Century Gothic" panose="020B0502020202020204" pitchFamily="34" charset="0"/>
              </a:rPr>
              <a:t>(</a:t>
            </a:r>
            <a:r>
              <a:rPr lang="en-GB" sz="1200" b="1" i="1" dirty="0">
                <a:solidFill>
                  <a:schemeClr val="tx1"/>
                </a:solidFill>
                <a:latin typeface="Century Gothic" panose="020B0502020202020204" pitchFamily="34" charset="0"/>
              </a:rPr>
              <a:t>girls</a:t>
            </a:r>
            <a:r>
              <a:rPr lang="en-GB" sz="1200" b="1" dirty="0">
                <a:solidFill>
                  <a:schemeClr val="tx1"/>
                </a:solidFill>
                <a:latin typeface="Century Gothic" panose="020B0502020202020204" pitchFamily="34" charset="0"/>
              </a:rPr>
              <a:t> is plural, therefore no apostrophe). </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Children should also be able to identify when to use an apostrophe to show possession of a singular noun, for example: </a:t>
            </a:r>
            <a:r>
              <a:rPr lang="en-GB" sz="1200" b="1" i="1" dirty="0">
                <a:solidFill>
                  <a:schemeClr val="tx1"/>
                </a:solidFill>
                <a:latin typeface="Century Gothic" panose="020B0502020202020204" pitchFamily="34" charset="0"/>
              </a:rPr>
              <a:t>the girl’s coat</a:t>
            </a:r>
            <a:r>
              <a:rPr lang="en-GB" sz="1200" b="1" dirty="0">
                <a:solidFill>
                  <a:schemeClr val="tx1"/>
                </a:solidFill>
                <a:latin typeface="Century Gothic" panose="020B0502020202020204" pitchFamily="34" charset="0"/>
              </a:rPr>
              <a:t> (</a:t>
            </a:r>
            <a:r>
              <a:rPr lang="en-GB" sz="1200" b="1" i="1" dirty="0">
                <a:solidFill>
                  <a:schemeClr val="tx1"/>
                </a:solidFill>
                <a:latin typeface="Century Gothic" panose="020B0502020202020204" pitchFamily="34" charset="0"/>
              </a:rPr>
              <a:t>girl’s</a:t>
            </a:r>
            <a:r>
              <a:rPr lang="en-GB" sz="1200" b="1" dirty="0">
                <a:solidFill>
                  <a:schemeClr val="tx1"/>
                </a:solidFill>
                <a:latin typeface="Century Gothic" panose="020B0502020202020204" pitchFamily="34" charset="0"/>
              </a:rPr>
              <a:t> is showing possession so an apostrophe is used).</a:t>
            </a:r>
            <a:endParaRPr lang="en-US" sz="1200" b="1" dirty="0">
              <a:solidFill>
                <a:schemeClr val="tx1"/>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   </a:t>
            </a: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latin typeface="Century Gothic" panose="020B0502020202020204" pitchFamily="34" charset="0"/>
            </a:endParaRPr>
          </a:p>
          <a:p>
            <a:pPr marL="452438" indent="-273050" fontAlgn="base">
              <a:buFont typeface="Arial" panose="020B0604020202020204" pitchFamily="34" charset="0"/>
              <a:buChar char="•"/>
            </a:pPr>
            <a:r>
              <a:rPr lang="en-US" sz="1200" b="1" dirty="0">
                <a:solidFill>
                  <a:schemeClr val="tx1"/>
                </a:solidFill>
                <a:latin typeface="Century Gothic" panose="020B0502020202020204" pitchFamily="34" charset="0"/>
              </a:rPr>
              <a:t>Which words are plural?</a:t>
            </a:r>
          </a:p>
          <a:p>
            <a:pPr marL="452438" indent="-273050" fontAlgn="base">
              <a:buFont typeface="Arial" panose="020B0604020202020204" pitchFamily="34" charset="0"/>
              <a:buChar char="•"/>
            </a:pPr>
            <a:r>
              <a:rPr lang="en-US" sz="1200" b="1" dirty="0">
                <a:solidFill>
                  <a:schemeClr val="tx1"/>
                </a:solidFill>
                <a:latin typeface="Century Gothic" panose="020B0502020202020204" pitchFamily="34" charset="0"/>
              </a:rPr>
              <a:t>Which words show possession?</a:t>
            </a:r>
          </a:p>
          <a:p>
            <a:pPr marL="452438" indent="-273050" fontAlgn="base">
              <a:buFont typeface="Arial" panose="020B0604020202020204" pitchFamily="34" charset="0"/>
              <a:buChar char="•"/>
            </a:pPr>
            <a:r>
              <a:rPr lang="en-US" sz="1200" b="1" dirty="0">
                <a:solidFill>
                  <a:schemeClr val="tx1"/>
                </a:solidFill>
                <a:latin typeface="Century Gothic" panose="020B0502020202020204" pitchFamily="34" charset="0"/>
              </a:rPr>
              <a:t>Identify the words with the correctly placed apostrophes.</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Alex has written 2 sentences. He says both are written correctly. Do you agree?</a:t>
            </a:r>
          </a:p>
          <a:p>
            <a:endParaRPr lang="en-GB" sz="2000" b="1" dirty="0">
              <a:solidFill>
                <a:schemeClr val="tx1"/>
              </a:solidFill>
              <a:latin typeface="Century Gothic" panose="020B0502020202020204" pitchFamily="34" charset="0"/>
            </a:endParaRPr>
          </a:p>
          <a:p>
            <a:endParaRPr lang="en-GB" sz="3600" b="1" dirty="0">
              <a:latin typeface="Century Gothic" panose="020B0502020202020204" pitchFamily="34" charset="0"/>
            </a:endParaRPr>
          </a:p>
          <a:p>
            <a:r>
              <a:rPr lang="en-GB" sz="2400" b="1" dirty="0">
                <a:solidFill>
                  <a:schemeClr val="tx1"/>
                </a:solidFill>
                <a:latin typeface="Century Gothic" panose="020B0502020202020204" pitchFamily="34" charset="0"/>
              </a:rPr>
              <a:t>There were some cow’s in a field with their calves.</a:t>
            </a: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One cow was licking her </a:t>
            </a:r>
            <a:r>
              <a:rPr lang="en-GB" sz="2400" b="1" dirty="0" err="1">
                <a:solidFill>
                  <a:schemeClr val="tx1"/>
                </a:solidFill>
                <a:latin typeface="Century Gothic" panose="020B0502020202020204" pitchFamily="34" charset="0"/>
              </a:rPr>
              <a:t>calfs</a:t>
            </a:r>
            <a:r>
              <a:rPr lang="en-GB" sz="2400" b="1" dirty="0">
                <a:solidFill>
                  <a:schemeClr val="tx1"/>
                </a:solidFill>
                <a:latin typeface="Century Gothic" panose="020B0502020202020204" pitchFamily="34" charset="0"/>
              </a:rPr>
              <a:t> face.   </a:t>
            </a:r>
          </a:p>
          <a:p>
            <a:endParaRPr lang="en-GB" sz="3600" b="1" dirty="0">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Alex is incorrect because the word cows should just have an s to show there is more than one cow.</a:t>
            </a:r>
            <a:r>
              <a:rPr lang="en-GB" sz="2400" b="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Calf’s should have an apostrophe to show the face belongs to the calf.</a:t>
            </a:r>
            <a:endParaRPr lang="en-GB" sz="2400" b="1" dirty="0">
              <a:solidFill>
                <a:srgbClr val="FF0000"/>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09063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Spring Block 2 – Apostrophes</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4: Plural or Possessive?</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Why has an s been added to the word dog in these sentences?</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8" name="Table 7">
            <a:extLst>
              <a:ext uri="{FF2B5EF4-FFF2-40B4-BE49-F238E27FC236}">
                <a16:creationId xmlns:a16="http://schemas.microsoft.com/office/drawing/2014/main" id="{66146AA2-F6C3-45EF-9215-C65579A3A18E}"/>
              </a:ext>
            </a:extLst>
          </p:cNvPr>
          <p:cNvGraphicFramePr>
            <a:graphicFrameLocks noGrp="1"/>
          </p:cNvGraphicFramePr>
          <p:nvPr>
            <p:extLst>
              <p:ext uri="{D42A27DB-BD31-4B8C-83A1-F6EECF244321}">
                <p14:modId xmlns:p14="http://schemas.microsoft.com/office/powerpoint/2010/main" val="3149878147"/>
              </p:ext>
            </p:extLst>
          </p:nvPr>
        </p:nvGraphicFramePr>
        <p:xfrm>
          <a:off x="1768914" y="2403577"/>
          <a:ext cx="5606172" cy="2049432"/>
        </p:xfrm>
        <a:graphic>
          <a:graphicData uri="http://schemas.openxmlformats.org/drawingml/2006/table">
            <a:tbl>
              <a:tblPr firstRow="1" bandRow="1">
                <a:tableStyleId>{5940675A-B579-460E-94D1-54222C63F5DA}</a:tableStyleId>
              </a:tblPr>
              <a:tblGrid>
                <a:gridCol w="5606172">
                  <a:extLst>
                    <a:ext uri="{9D8B030D-6E8A-4147-A177-3AD203B41FA5}">
                      <a16:colId xmlns:a16="http://schemas.microsoft.com/office/drawing/2014/main" val="1154391806"/>
                    </a:ext>
                  </a:extLst>
                </a:gridCol>
              </a:tblGrid>
              <a:tr h="448716">
                <a:tc>
                  <a:txBody>
                    <a:bodyPr/>
                    <a:lstStyle/>
                    <a:p>
                      <a:pPr algn="ctr"/>
                      <a:r>
                        <a:rPr lang="en-GB" sz="2000" b="1" dirty="0">
                          <a:latin typeface="Century Gothic" panose="020B0502020202020204" pitchFamily="34" charset="0"/>
                        </a:rPr>
                        <a:t>The dogs barked very loudly.</a:t>
                      </a:r>
                    </a:p>
                  </a:txBody>
                  <a:tcPr marL="121706" marR="121706"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8909929"/>
                  </a:ext>
                </a:extLst>
              </a:tr>
              <a:tr h="576000">
                <a:tc>
                  <a:txBody>
                    <a:bodyPr/>
                    <a:lstStyle/>
                    <a:p>
                      <a:pPr algn="ctr"/>
                      <a:endParaRPr lang="en-GB" sz="2000" dirty="0"/>
                    </a:p>
                  </a:txBody>
                  <a:tcPr marL="121706" marR="121706" marT="55321" marB="553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508792"/>
                  </a:ext>
                </a:extLst>
              </a:tr>
              <a:tr h="448716">
                <a:tc>
                  <a:txBody>
                    <a:bodyPr/>
                    <a:lstStyle/>
                    <a:p>
                      <a:pPr algn="ctr"/>
                      <a:r>
                        <a:rPr lang="en-GB" sz="2000" b="1" dirty="0">
                          <a:latin typeface="Century Gothic" panose="020B0502020202020204" pitchFamily="34" charset="0"/>
                        </a:rPr>
                        <a:t>The dog’s bowl was full of water.</a:t>
                      </a:r>
                    </a:p>
                  </a:txBody>
                  <a:tcPr marL="121706" marR="121706"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819168"/>
                  </a:ext>
                </a:extLst>
              </a:tr>
              <a:tr h="576000">
                <a:tc>
                  <a:txBody>
                    <a:bodyPr/>
                    <a:lstStyle/>
                    <a:p>
                      <a:pPr algn="ctr"/>
                      <a:endParaRPr lang="en-GB" sz="2000" b="1" dirty="0">
                        <a:latin typeface="Century Gothic" panose="020B0502020202020204" pitchFamily="34" charset="0"/>
                      </a:endParaRPr>
                    </a:p>
                  </a:txBody>
                  <a:tcPr marL="121706" marR="121706" marT="55321" marB="553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14744073"/>
                  </a:ext>
                </a:extLst>
              </a:tr>
            </a:tbl>
          </a:graphicData>
        </a:graphic>
      </p:graphicFrame>
    </p:spTree>
    <p:extLst>
      <p:ext uri="{BB962C8B-B14F-4D97-AF65-F5344CB8AC3E}">
        <p14:creationId xmlns:p14="http://schemas.microsoft.com/office/powerpoint/2010/main" val="222968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Why has an s been added to the word dog in these sentences?</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8" name="Table 7">
            <a:extLst>
              <a:ext uri="{FF2B5EF4-FFF2-40B4-BE49-F238E27FC236}">
                <a16:creationId xmlns:a16="http://schemas.microsoft.com/office/drawing/2014/main" id="{66146AA2-F6C3-45EF-9215-C65579A3A18E}"/>
              </a:ext>
            </a:extLst>
          </p:cNvPr>
          <p:cNvGraphicFramePr>
            <a:graphicFrameLocks noGrp="1"/>
          </p:cNvGraphicFramePr>
          <p:nvPr>
            <p:extLst>
              <p:ext uri="{D42A27DB-BD31-4B8C-83A1-F6EECF244321}">
                <p14:modId xmlns:p14="http://schemas.microsoft.com/office/powerpoint/2010/main" val="1586529934"/>
              </p:ext>
            </p:extLst>
          </p:nvPr>
        </p:nvGraphicFramePr>
        <p:xfrm>
          <a:off x="1768914" y="2403577"/>
          <a:ext cx="5606172" cy="2193674"/>
        </p:xfrm>
        <a:graphic>
          <a:graphicData uri="http://schemas.openxmlformats.org/drawingml/2006/table">
            <a:tbl>
              <a:tblPr firstRow="1" bandRow="1">
                <a:tableStyleId>{5940675A-B579-460E-94D1-54222C63F5DA}</a:tableStyleId>
              </a:tblPr>
              <a:tblGrid>
                <a:gridCol w="5606172">
                  <a:extLst>
                    <a:ext uri="{9D8B030D-6E8A-4147-A177-3AD203B41FA5}">
                      <a16:colId xmlns:a16="http://schemas.microsoft.com/office/drawing/2014/main" val="1154391806"/>
                    </a:ext>
                  </a:extLst>
                </a:gridCol>
              </a:tblGrid>
              <a:tr h="448716">
                <a:tc>
                  <a:txBody>
                    <a:bodyPr/>
                    <a:lstStyle/>
                    <a:p>
                      <a:pPr algn="ctr"/>
                      <a:r>
                        <a:rPr lang="en-GB" sz="2000" b="1" dirty="0">
                          <a:latin typeface="Century Gothic" panose="020B0502020202020204" pitchFamily="34" charset="0"/>
                        </a:rPr>
                        <a:t>The dog</a:t>
                      </a:r>
                      <a:r>
                        <a:rPr lang="en-GB" sz="2000" b="1" dirty="0">
                          <a:solidFill>
                            <a:srgbClr val="FF0000"/>
                          </a:solidFill>
                          <a:latin typeface="Century Gothic" panose="020B0502020202020204" pitchFamily="34" charset="0"/>
                        </a:rPr>
                        <a:t>s</a:t>
                      </a:r>
                      <a:r>
                        <a:rPr lang="en-GB" sz="2000" b="1" dirty="0">
                          <a:latin typeface="Century Gothic" panose="020B0502020202020204" pitchFamily="34" charset="0"/>
                        </a:rPr>
                        <a:t> barked very loudly.</a:t>
                      </a:r>
                    </a:p>
                  </a:txBody>
                  <a:tcPr marL="121706" marR="121706"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8909929"/>
                  </a:ext>
                </a:extLst>
              </a:tr>
              <a:tr h="576000">
                <a:tc>
                  <a:txBody>
                    <a:bodyPr/>
                    <a:lstStyle/>
                    <a:p>
                      <a:pPr algn="ctr"/>
                      <a:r>
                        <a:rPr lang="en-GB" sz="2000" b="1" dirty="0">
                          <a:solidFill>
                            <a:srgbClr val="FF0000"/>
                          </a:solidFill>
                          <a:latin typeface="Century Gothic" panose="020B0502020202020204" pitchFamily="34" charset="0"/>
                        </a:rPr>
                        <a:t>The s shows there is more than one dog</a:t>
                      </a:r>
                      <a:endParaRPr lang="en-GB" sz="2000" dirty="0"/>
                    </a:p>
                  </a:txBody>
                  <a:tcPr marL="121706" marR="121706" marT="55321" marB="553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508792"/>
                  </a:ext>
                </a:extLst>
              </a:tr>
              <a:tr h="448716">
                <a:tc>
                  <a:txBody>
                    <a:bodyPr/>
                    <a:lstStyle/>
                    <a:p>
                      <a:pPr algn="ctr"/>
                      <a:r>
                        <a:rPr lang="en-GB" sz="2000" b="1" dirty="0">
                          <a:latin typeface="Century Gothic" panose="020B0502020202020204" pitchFamily="34" charset="0"/>
                        </a:rPr>
                        <a:t>The dog</a:t>
                      </a:r>
                      <a:r>
                        <a:rPr lang="en-GB" sz="2000" b="1" dirty="0">
                          <a:solidFill>
                            <a:srgbClr val="FF0000"/>
                          </a:solidFill>
                          <a:latin typeface="Century Gothic" panose="020B0502020202020204" pitchFamily="34" charset="0"/>
                        </a:rPr>
                        <a:t>’s</a:t>
                      </a:r>
                      <a:r>
                        <a:rPr lang="en-GB" sz="2000" b="1" dirty="0">
                          <a:latin typeface="Century Gothic" panose="020B0502020202020204" pitchFamily="34" charset="0"/>
                        </a:rPr>
                        <a:t> bowl was full of water.</a:t>
                      </a:r>
                    </a:p>
                  </a:txBody>
                  <a:tcPr marL="121706" marR="121706" marT="55321" marB="5532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819168"/>
                  </a:ext>
                </a:extLst>
              </a:tr>
              <a:tr h="57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rgbClr val="FF0000"/>
                          </a:solidFill>
                          <a:latin typeface="Century Gothic" panose="020B0502020202020204" pitchFamily="34" charset="0"/>
                        </a:rPr>
                        <a:t>The ’s shows the bowl belongs to the dog. </a:t>
                      </a:r>
                    </a:p>
                    <a:p>
                      <a:pPr algn="ctr"/>
                      <a:endParaRPr lang="en-GB" sz="2000" b="1" dirty="0">
                        <a:latin typeface="Century Gothic" panose="020B0502020202020204" pitchFamily="34" charset="0"/>
                      </a:endParaRPr>
                    </a:p>
                  </a:txBody>
                  <a:tcPr marL="121706" marR="121706" marT="55321" marB="5532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14744073"/>
                  </a:ext>
                </a:extLst>
              </a:tr>
            </a:tbl>
          </a:graphicData>
        </a:graphic>
      </p:graphicFrame>
    </p:spTree>
    <p:extLst>
      <p:ext uri="{BB962C8B-B14F-4D97-AF65-F5344CB8AC3E}">
        <p14:creationId xmlns:p14="http://schemas.microsoft.com/office/powerpoint/2010/main" val="320429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sentence that is correct.</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DFE2A5A5-6F41-45B3-8983-C4556F154065}"/>
              </a:ext>
            </a:extLst>
          </p:cNvPr>
          <p:cNvGraphicFramePr>
            <a:graphicFrameLocks noGrp="1"/>
          </p:cNvGraphicFramePr>
          <p:nvPr>
            <p:extLst>
              <p:ext uri="{D42A27DB-BD31-4B8C-83A1-F6EECF244321}">
                <p14:modId xmlns:p14="http://schemas.microsoft.com/office/powerpoint/2010/main" val="2295505031"/>
              </p:ext>
            </p:extLst>
          </p:nvPr>
        </p:nvGraphicFramePr>
        <p:xfrm>
          <a:off x="1706309" y="2562889"/>
          <a:ext cx="5731381" cy="1476240"/>
        </p:xfrm>
        <a:graphic>
          <a:graphicData uri="http://schemas.openxmlformats.org/drawingml/2006/table">
            <a:tbl>
              <a:tblPr firstRow="1" bandRow="1">
                <a:tableStyleId>{5940675A-B579-460E-94D1-54222C63F5DA}</a:tableStyleId>
              </a:tblPr>
              <a:tblGrid>
                <a:gridCol w="491076">
                  <a:extLst>
                    <a:ext uri="{9D8B030D-6E8A-4147-A177-3AD203B41FA5}">
                      <a16:colId xmlns:a16="http://schemas.microsoft.com/office/drawing/2014/main" val="3884847760"/>
                    </a:ext>
                  </a:extLst>
                </a:gridCol>
                <a:gridCol w="4419691">
                  <a:extLst>
                    <a:ext uri="{9D8B030D-6E8A-4147-A177-3AD203B41FA5}">
                      <a16:colId xmlns:a16="http://schemas.microsoft.com/office/drawing/2014/main" val="1329144173"/>
                    </a:ext>
                  </a:extLst>
                </a:gridCol>
                <a:gridCol w="280614">
                  <a:extLst>
                    <a:ext uri="{9D8B030D-6E8A-4147-A177-3AD203B41FA5}">
                      <a16:colId xmlns:a16="http://schemas.microsoft.com/office/drawing/2014/main" val="2590462138"/>
                    </a:ext>
                  </a:extLst>
                </a:gridCol>
                <a:gridCol w="540000">
                  <a:extLst>
                    <a:ext uri="{9D8B030D-6E8A-4147-A177-3AD203B41FA5}">
                      <a16:colId xmlns:a16="http://schemas.microsoft.com/office/drawing/2014/main" val="1399101063"/>
                    </a:ext>
                  </a:extLst>
                </a:gridCol>
              </a:tblGrid>
              <a:tr h="540000">
                <a:tc>
                  <a:txBody>
                    <a:bodyPr/>
                    <a:lstStyle/>
                    <a:p>
                      <a:r>
                        <a:rPr lang="en-GB" sz="2000" b="1" dirty="0">
                          <a:solidFill>
                            <a:schemeClr val="tx1"/>
                          </a:solidFill>
                          <a:latin typeface="Century Gothic" panose="020B0502020202020204" pitchFamily="34" charset="0"/>
                        </a:rPr>
                        <a:t>A.</a:t>
                      </a:r>
                    </a:p>
                  </a:txBody>
                  <a:tcPr marL="89095" marR="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Tx/>
                        <a:buNone/>
                      </a:pPr>
                      <a:r>
                        <a:rPr lang="en-GB" sz="2000" b="1" dirty="0">
                          <a:latin typeface="Century Gothic" panose="020B0502020202020204" pitchFamily="34" charset="0"/>
                        </a:rPr>
                        <a:t>The girl’s played in their garden.</a:t>
                      </a:r>
                    </a:p>
                  </a:txBody>
                  <a:tcPr marL="178191" marR="1781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solidFill>
                          <a:schemeClr val="tx1"/>
                        </a:solidFill>
                        <a:latin typeface="Century Gothic" panose="020B0502020202020204" pitchFamily="34" charset="0"/>
                      </a:endParaRPr>
                    </a:p>
                  </a:txBody>
                  <a:tcPr marL="178191" marR="17819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6163676"/>
                  </a:ext>
                </a:extLst>
              </a:tr>
              <a:tr h="324000">
                <a:tc>
                  <a:txBody>
                    <a:bodyPr/>
                    <a:lstStyle/>
                    <a:p>
                      <a:endParaRPr lang="en-GB" sz="8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0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8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8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4575676"/>
                  </a:ext>
                </a:extLst>
              </a:tr>
              <a:tr h="540000">
                <a:tc>
                  <a:txBody>
                    <a:bodyPr/>
                    <a:lstStyle/>
                    <a:p>
                      <a:r>
                        <a:rPr lang="en-GB" sz="2000" b="1" dirty="0">
                          <a:latin typeface="Century Gothic" panose="020B0502020202020204" pitchFamily="34" charset="0"/>
                        </a:rPr>
                        <a:t>B.</a:t>
                      </a:r>
                    </a:p>
                  </a:txBody>
                  <a:tcPr marL="89095" marR="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Tx/>
                        <a:buNone/>
                      </a:pPr>
                      <a:r>
                        <a:rPr lang="en-GB" sz="2000" b="1" dirty="0">
                          <a:latin typeface="Century Gothic" panose="020B0502020202020204" pitchFamily="34" charset="0"/>
                        </a:rPr>
                        <a:t>The girls played in their garden.</a:t>
                      </a:r>
                    </a:p>
                  </a:txBody>
                  <a:tcPr marL="178191" marR="1781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GB" sz="2400" b="1" dirty="0">
                        <a:solidFill>
                          <a:srgbClr val="FF0000"/>
                        </a:solidFill>
                        <a:latin typeface="Century Gothic" panose="020B0502020202020204" pitchFamily="34" charset="0"/>
                      </a:endParaRPr>
                    </a:p>
                  </a:txBody>
                  <a:tcPr marL="178191" marR="17819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6088425"/>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sentence that is correct.</a:t>
            </a: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DFE2A5A5-6F41-45B3-8983-C4556F154065}"/>
              </a:ext>
            </a:extLst>
          </p:cNvPr>
          <p:cNvGraphicFramePr>
            <a:graphicFrameLocks noGrp="1"/>
          </p:cNvGraphicFramePr>
          <p:nvPr>
            <p:extLst>
              <p:ext uri="{D42A27DB-BD31-4B8C-83A1-F6EECF244321}">
                <p14:modId xmlns:p14="http://schemas.microsoft.com/office/powerpoint/2010/main" val="1382637704"/>
              </p:ext>
            </p:extLst>
          </p:nvPr>
        </p:nvGraphicFramePr>
        <p:xfrm>
          <a:off x="1706309" y="2562889"/>
          <a:ext cx="5731381" cy="1476240"/>
        </p:xfrm>
        <a:graphic>
          <a:graphicData uri="http://schemas.openxmlformats.org/drawingml/2006/table">
            <a:tbl>
              <a:tblPr firstRow="1" bandRow="1">
                <a:tableStyleId>{5940675A-B579-460E-94D1-54222C63F5DA}</a:tableStyleId>
              </a:tblPr>
              <a:tblGrid>
                <a:gridCol w="491076">
                  <a:extLst>
                    <a:ext uri="{9D8B030D-6E8A-4147-A177-3AD203B41FA5}">
                      <a16:colId xmlns:a16="http://schemas.microsoft.com/office/drawing/2014/main" val="3884847760"/>
                    </a:ext>
                  </a:extLst>
                </a:gridCol>
                <a:gridCol w="4419691">
                  <a:extLst>
                    <a:ext uri="{9D8B030D-6E8A-4147-A177-3AD203B41FA5}">
                      <a16:colId xmlns:a16="http://schemas.microsoft.com/office/drawing/2014/main" val="1329144173"/>
                    </a:ext>
                  </a:extLst>
                </a:gridCol>
                <a:gridCol w="280614">
                  <a:extLst>
                    <a:ext uri="{9D8B030D-6E8A-4147-A177-3AD203B41FA5}">
                      <a16:colId xmlns:a16="http://schemas.microsoft.com/office/drawing/2014/main" val="2590462138"/>
                    </a:ext>
                  </a:extLst>
                </a:gridCol>
                <a:gridCol w="540000">
                  <a:extLst>
                    <a:ext uri="{9D8B030D-6E8A-4147-A177-3AD203B41FA5}">
                      <a16:colId xmlns:a16="http://schemas.microsoft.com/office/drawing/2014/main" val="1399101063"/>
                    </a:ext>
                  </a:extLst>
                </a:gridCol>
              </a:tblGrid>
              <a:tr h="540000">
                <a:tc>
                  <a:txBody>
                    <a:bodyPr/>
                    <a:lstStyle/>
                    <a:p>
                      <a:r>
                        <a:rPr lang="en-GB" sz="2000" b="1" dirty="0">
                          <a:solidFill>
                            <a:schemeClr val="bg1">
                              <a:lumMod val="75000"/>
                            </a:schemeClr>
                          </a:solidFill>
                          <a:latin typeface="Century Gothic" panose="020B0502020202020204" pitchFamily="34" charset="0"/>
                        </a:rPr>
                        <a:t>A.</a:t>
                      </a:r>
                    </a:p>
                  </a:txBody>
                  <a:tcPr marL="89095" marR="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Tx/>
                        <a:buNone/>
                      </a:pPr>
                      <a:r>
                        <a:rPr lang="en-GB" sz="2000" b="1" dirty="0">
                          <a:solidFill>
                            <a:schemeClr val="bg1">
                              <a:lumMod val="75000"/>
                            </a:schemeClr>
                          </a:solidFill>
                          <a:latin typeface="Century Gothic" panose="020B0502020202020204" pitchFamily="34" charset="0"/>
                        </a:rPr>
                        <a:t>The girl’s played in their garden.</a:t>
                      </a:r>
                    </a:p>
                  </a:txBody>
                  <a:tcPr marL="178191" marR="1781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solidFill>
                          <a:schemeClr val="tx1"/>
                        </a:solidFill>
                        <a:latin typeface="Century Gothic" panose="020B0502020202020204" pitchFamily="34" charset="0"/>
                      </a:endParaRPr>
                    </a:p>
                  </a:txBody>
                  <a:tcPr marL="178191" marR="178191"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6163676"/>
                  </a:ext>
                </a:extLst>
              </a:tr>
              <a:tr h="324000">
                <a:tc>
                  <a:txBody>
                    <a:bodyPr/>
                    <a:lstStyle/>
                    <a:p>
                      <a:endParaRPr lang="en-GB" sz="8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0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8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800" dirty="0"/>
                    </a:p>
                  </a:txBody>
                  <a:tcPr marL="178191" marR="1781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4575676"/>
                  </a:ext>
                </a:extLst>
              </a:tr>
              <a:tr h="540000">
                <a:tc>
                  <a:txBody>
                    <a:bodyPr/>
                    <a:lstStyle/>
                    <a:p>
                      <a:r>
                        <a:rPr lang="en-GB" sz="2000" b="1" dirty="0">
                          <a:solidFill>
                            <a:srgbClr val="FF0000"/>
                          </a:solidFill>
                          <a:latin typeface="Century Gothic" panose="020B0502020202020204" pitchFamily="34" charset="0"/>
                        </a:rPr>
                        <a:t>B.</a:t>
                      </a:r>
                    </a:p>
                  </a:txBody>
                  <a:tcPr marL="89095" marR="890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Tx/>
                        <a:buNone/>
                      </a:pPr>
                      <a:r>
                        <a:rPr lang="en-GB" sz="2000" b="1" dirty="0">
                          <a:solidFill>
                            <a:srgbClr val="FF0000"/>
                          </a:solidFill>
                          <a:latin typeface="Century Gothic" panose="020B0502020202020204" pitchFamily="34" charset="0"/>
                        </a:rPr>
                        <a:t>The girls played in their garden.</a:t>
                      </a:r>
                    </a:p>
                  </a:txBody>
                  <a:tcPr marL="178191" marR="1781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GB" sz="2400" b="1" dirty="0">
                          <a:solidFill>
                            <a:srgbClr val="FF0000"/>
                          </a:solidFill>
                          <a:latin typeface="Century Gothic" panose="020B0502020202020204" pitchFamily="34" charset="0"/>
                          <a:sym typeface="Wingdings" panose="05000000000000000000" pitchFamily="2" charset="2"/>
                        </a:rPr>
                        <a:t></a:t>
                      </a:r>
                      <a:endParaRPr lang="en-GB" sz="2400" b="1" dirty="0">
                        <a:solidFill>
                          <a:srgbClr val="FF0000"/>
                        </a:solidFill>
                        <a:latin typeface="Century Gothic" panose="020B0502020202020204" pitchFamily="34" charset="0"/>
                      </a:endParaRPr>
                    </a:p>
                  </a:txBody>
                  <a:tcPr marL="178191" marR="178191"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6088425"/>
                  </a:ext>
                </a:extLst>
              </a:tr>
            </a:tbl>
          </a:graphicData>
        </a:graphic>
      </p:graphicFrame>
    </p:spTree>
    <p:extLst>
      <p:ext uri="{BB962C8B-B14F-4D97-AF65-F5344CB8AC3E}">
        <p14:creationId xmlns:p14="http://schemas.microsoft.com/office/powerpoint/2010/main" val="297206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plurals in the sentence below.</a:t>
            </a:r>
          </a:p>
          <a:p>
            <a:pPr lvl="0" defTabSz="685800">
              <a:defRPr/>
            </a:pPr>
            <a:endParaRPr lang="en-GB" sz="2000" b="1" dirty="0">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551C4232-5D81-4748-AA08-553F721310C4}"/>
              </a:ext>
            </a:extLst>
          </p:cNvPr>
          <p:cNvSpPr txBox="1"/>
          <p:nvPr/>
        </p:nvSpPr>
        <p:spPr>
          <a:xfrm>
            <a:off x="1220387" y="2616521"/>
            <a:ext cx="6703227" cy="830997"/>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I have woolly socks to keep my feet warm.</a:t>
            </a:r>
          </a:p>
        </p:txBody>
      </p:sp>
    </p:spTree>
    <p:extLst>
      <p:ext uri="{BB962C8B-B14F-4D97-AF65-F5344CB8AC3E}">
        <p14:creationId xmlns:p14="http://schemas.microsoft.com/office/powerpoint/2010/main" val="311016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plurals in the sentence below.</a:t>
            </a:r>
          </a:p>
          <a:p>
            <a:pPr lvl="0" defTabSz="685800">
              <a:defRPr/>
            </a:pPr>
            <a:endParaRPr lang="en-GB" sz="2000" b="1" dirty="0">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551C4232-5D81-4748-AA08-553F721310C4}"/>
              </a:ext>
            </a:extLst>
          </p:cNvPr>
          <p:cNvSpPr txBox="1"/>
          <p:nvPr/>
        </p:nvSpPr>
        <p:spPr>
          <a:xfrm>
            <a:off x="1220387" y="2616521"/>
            <a:ext cx="6703227" cy="830997"/>
          </a:xfrm>
          <a:prstGeom prst="rect">
            <a:avLst/>
          </a:prstGeom>
          <a:solidFill>
            <a:schemeClr val="bg1"/>
          </a:solidFill>
          <a:ln w="19050">
            <a:solidFill>
              <a:schemeClr val="tx1"/>
            </a:solidFill>
          </a:ln>
        </p:spPr>
        <p:txBody>
          <a:bodyPr wrap="square" rtlCol="0" anchor="ctr">
            <a:spAutoFit/>
          </a:bodyPr>
          <a:lstStyle/>
          <a:p>
            <a:pPr lvl="0" algn="ctr" defTabSz="914400">
              <a:defRPr/>
            </a:pPr>
            <a:r>
              <a:rPr lang="en-GB" sz="2400" b="1" dirty="0">
                <a:latin typeface="Century Gothic" panose="020B0502020202020204" pitchFamily="34" charset="0"/>
              </a:rPr>
              <a:t>I have woolly socks to keep my feet warm.</a:t>
            </a:r>
          </a:p>
        </p:txBody>
      </p:sp>
      <p:sp>
        <p:nvSpPr>
          <p:cNvPr id="2" name="Oval 1">
            <a:extLst>
              <a:ext uri="{FF2B5EF4-FFF2-40B4-BE49-F238E27FC236}">
                <a16:creationId xmlns:a16="http://schemas.microsoft.com/office/drawing/2014/main" id="{12FB32EF-3E77-4697-A8A2-A17D9CACD627}"/>
              </a:ext>
            </a:extLst>
          </p:cNvPr>
          <p:cNvSpPr/>
          <p:nvPr/>
        </p:nvSpPr>
        <p:spPr>
          <a:xfrm>
            <a:off x="3418449" y="2799471"/>
            <a:ext cx="900333" cy="5205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BA1CC1F-4578-48D2-AEBB-E64A26889B06}"/>
              </a:ext>
            </a:extLst>
          </p:cNvPr>
          <p:cNvSpPr/>
          <p:nvPr/>
        </p:nvSpPr>
        <p:spPr>
          <a:xfrm>
            <a:off x="6074465" y="2804057"/>
            <a:ext cx="744077" cy="5205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3018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B0F589-6F0E-46C1-9EAF-770FB19D31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86144f90-c7b6-48d0-aae5-f5e9e48cc3df"/>
    <ds:schemaRef ds:uri="http://schemas.openxmlformats.org/package/2006/metadata/core-properties"/>
    <ds:schemaRef ds:uri="5c7a0828-c5e4-45f8-a074-18a8fdc88e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327</TotalTime>
  <Words>1000</Words>
  <Application>Microsoft Office PowerPoint</Application>
  <PresentationFormat>On-screen Show (4:3)</PresentationFormat>
  <Paragraphs>241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Century Gothic</vt:lpstr>
      <vt:lpstr>SassoonCRInfantMedium</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Staff - Louise Pickard</cp:lastModifiedBy>
  <cp:revision>3</cp:revision>
  <dcterms:created xsi:type="dcterms:W3CDTF">2018-03-17T10:08:43Z</dcterms:created>
  <dcterms:modified xsi:type="dcterms:W3CDTF">2020-12-28T11:43:39Z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