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3" r:id="rId3"/>
    <p:sldId id="274" r:id="rId4"/>
    <p:sldId id="275" r:id="rId5"/>
    <p:sldId id="276" r:id="rId6"/>
    <p:sldId id="277" r:id="rId7"/>
    <p:sldId id="257" r:id="rId8"/>
    <p:sldId id="258" r:id="rId9"/>
    <p:sldId id="259" r:id="rId10"/>
    <p:sldId id="263" r:id="rId11"/>
    <p:sldId id="264" r:id="rId12"/>
    <p:sldId id="260" r:id="rId13"/>
    <p:sldId id="265" r:id="rId14"/>
    <p:sldId id="266" r:id="rId15"/>
    <p:sldId id="267" r:id="rId16"/>
    <p:sldId id="261" r:id="rId17"/>
    <p:sldId id="272" r:id="rId18"/>
    <p:sldId id="262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E3FC"/>
    <a:srgbClr val="77F5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340" y="-6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1804-37B7-4F62-990F-6BE236C1A1F0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CCC73-E28A-4F05-8712-4AA27EC1C5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75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531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442C2F6-D9AC-4212-9E69-B3AB6DD7F24C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6469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B130E82-7139-4F8D-9A19-440BF4B7624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6091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70E824-C9B9-42A0-8757-8DC0EF63004E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770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7ABB63-165F-49A4-978D-AFD6192B2707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25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17488" y="812800"/>
            <a:ext cx="7123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9102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4302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029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435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8CCC73-E28A-4F05-8712-4AA27EC1C53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564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4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16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701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680" y="620706"/>
            <a:ext cx="10227841" cy="9260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1680" y="1768506"/>
            <a:ext cx="10705920" cy="16576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1680" y="3564375"/>
            <a:ext cx="10705920" cy="165905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>
          <a:xfrm>
            <a:off x="652800" y="5731802"/>
            <a:ext cx="2835841" cy="469489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3951360" y="5757725"/>
            <a:ext cx="3861121" cy="469489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8261761" y="5757725"/>
            <a:ext cx="2835839" cy="469489"/>
          </a:xfrm>
        </p:spPr>
        <p:txBody>
          <a:bodyPr/>
          <a:lstStyle>
            <a:lvl1pPr>
              <a:defRPr/>
            </a:lvl1pPr>
          </a:lstStyle>
          <a:p>
            <a:fld id="{2E418B35-0B09-4DC1-B47F-F7B1F0D982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53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160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61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397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6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156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9866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E3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C8707-528D-4267-9F73-41D09FD8452C}" type="datetimeFigureOut">
              <a:rPr lang="en-GB" smtClean="0"/>
              <a:t>19/05/2020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6C7FA-4033-498E-B6FA-F009171C8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4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wmf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Musical Notation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1387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1" descr="640px-Blackberry_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4605338" y="404814"/>
            <a:ext cx="13081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12" descr="640px-Blackberry_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6692900" y="425450"/>
            <a:ext cx="13081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13" descr="Hazelenut and nutmeat - click to see all food symb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2157414" y="549276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3" descr="Hazelenut and nutmeat - click to see all food symb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8543926" y="569914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640px-Blackberry_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4605338" y="3789364"/>
            <a:ext cx="13081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640px-Blackberry_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6692900" y="3808414"/>
            <a:ext cx="1308100" cy="194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3" descr="Hazelenut and nutmeat - click to see all food symbol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2157414" y="3933826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2" descr="640px-Blackberry_frui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8701088" y="3860800"/>
            <a:ext cx="130810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82" name="Group 21"/>
          <p:cNvGrpSpPr>
            <a:grpSpLocks/>
          </p:cNvGrpSpPr>
          <p:nvPr/>
        </p:nvGrpSpPr>
        <p:grpSpPr bwMode="auto">
          <a:xfrm>
            <a:off x="2814639" y="2482850"/>
            <a:ext cx="6840537" cy="984250"/>
            <a:chOff x="1290927" y="2482234"/>
            <a:chExt cx="6839565" cy="985397"/>
          </a:xfrm>
        </p:grpSpPr>
        <p:grpSp>
          <p:nvGrpSpPr>
            <p:cNvPr id="3097" name="Group 11"/>
            <p:cNvGrpSpPr>
              <a:grpSpLocks/>
            </p:cNvGrpSpPr>
            <p:nvPr/>
          </p:nvGrpSpPr>
          <p:grpSpPr bwMode="auto">
            <a:xfrm>
              <a:off x="5292080" y="2549527"/>
              <a:ext cx="751628" cy="918104"/>
              <a:chOff x="3240" y="1257"/>
              <a:chExt cx="7222" cy="8820"/>
            </a:xfrm>
          </p:grpSpPr>
          <p:pic>
            <p:nvPicPr>
              <p:cNvPr id="3104" name="Picture 18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5" name="Picture 19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06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98" name="Group 12"/>
            <p:cNvGrpSpPr>
              <a:grpSpLocks/>
            </p:cNvGrpSpPr>
            <p:nvPr/>
          </p:nvGrpSpPr>
          <p:grpSpPr bwMode="auto">
            <a:xfrm>
              <a:off x="3309717" y="2537189"/>
              <a:ext cx="751628" cy="918104"/>
              <a:chOff x="3240" y="1257"/>
              <a:chExt cx="7222" cy="8820"/>
            </a:xfrm>
          </p:grpSpPr>
          <p:pic>
            <p:nvPicPr>
              <p:cNvPr id="3101" name="Picture 15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102" name="Picture 16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103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3099" name="Picture 13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0927" y="2580130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00" name="Picture 14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4537" y="2482234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83" name="Group 37"/>
          <p:cNvGrpSpPr>
            <a:grpSpLocks/>
          </p:cNvGrpSpPr>
          <p:nvPr/>
        </p:nvGrpSpPr>
        <p:grpSpPr bwMode="auto">
          <a:xfrm>
            <a:off x="2784475" y="5734050"/>
            <a:ext cx="6946900" cy="1003300"/>
            <a:chOff x="1260212" y="5733727"/>
            <a:chExt cx="6947086" cy="1004279"/>
          </a:xfrm>
        </p:grpSpPr>
        <p:grpSp>
          <p:nvGrpSpPr>
            <p:cNvPr id="3084" name="Group 23"/>
            <p:cNvGrpSpPr>
              <a:grpSpLocks/>
            </p:cNvGrpSpPr>
            <p:nvPr/>
          </p:nvGrpSpPr>
          <p:grpSpPr bwMode="auto">
            <a:xfrm>
              <a:off x="7455670" y="5794810"/>
              <a:ext cx="751628" cy="918104"/>
              <a:chOff x="3240" y="1257"/>
              <a:chExt cx="7222" cy="8820"/>
            </a:xfrm>
          </p:grpSpPr>
          <p:pic>
            <p:nvPicPr>
              <p:cNvPr id="3094" name="Picture 30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5" name="Picture 31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96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3085" name="Group 24"/>
            <p:cNvGrpSpPr>
              <a:grpSpLocks/>
            </p:cNvGrpSpPr>
            <p:nvPr/>
          </p:nvGrpSpPr>
          <p:grpSpPr bwMode="auto">
            <a:xfrm>
              <a:off x="5306419" y="5794467"/>
              <a:ext cx="751628" cy="918104"/>
              <a:chOff x="3240" y="1257"/>
              <a:chExt cx="7222" cy="8820"/>
            </a:xfrm>
          </p:grpSpPr>
          <p:pic>
            <p:nvPicPr>
              <p:cNvPr id="3091" name="Picture 27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92" name="Picture 28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93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3086" name="Picture 26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0212" y="5733727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087" name="Group 33"/>
            <p:cNvGrpSpPr>
              <a:grpSpLocks/>
            </p:cNvGrpSpPr>
            <p:nvPr/>
          </p:nvGrpSpPr>
          <p:grpSpPr bwMode="auto">
            <a:xfrm>
              <a:off x="3441094" y="5819902"/>
              <a:ext cx="751628" cy="918104"/>
              <a:chOff x="3240" y="1257"/>
              <a:chExt cx="7222" cy="8820"/>
            </a:xfrm>
          </p:grpSpPr>
          <p:pic>
            <p:nvPicPr>
              <p:cNvPr id="3088" name="Picture 34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3089" name="Picture 35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090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12084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6081713" y="463551"/>
            <a:ext cx="13954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4" descr="640px-Blackberry_fr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1992313" y="333375"/>
            <a:ext cx="1308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5" descr="640px-Blackberry_fr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4043363" y="320675"/>
            <a:ext cx="1308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8253414" y="463551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7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4043364" y="3500439"/>
            <a:ext cx="162242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640px-Blackberry_fr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1992313" y="3429000"/>
            <a:ext cx="1308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 descr="640px-Blackberry_fr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6324600" y="3429000"/>
            <a:ext cx="13081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10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8293101" y="3475039"/>
            <a:ext cx="16224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70126" y="2455864"/>
            <a:ext cx="6792913" cy="973137"/>
            <a:chOff x="745780" y="2455940"/>
            <a:chExt cx="6793463" cy="973059"/>
          </a:xfrm>
        </p:grpSpPr>
        <p:grpSp>
          <p:nvGrpSpPr>
            <p:cNvPr id="4118" name="Group 15"/>
            <p:cNvGrpSpPr>
              <a:grpSpLocks/>
            </p:cNvGrpSpPr>
            <p:nvPr/>
          </p:nvGrpSpPr>
          <p:grpSpPr bwMode="auto">
            <a:xfrm>
              <a:off x="745780" y="2510895"/>
              <a:ext cx="751628" cy="918104"/>
              <a:chOff x="3240" y="1257"/>
              <a:chExt cx="7222" cy="8820"/>
            </a:xfrm>
          </p:grpSpPr>
          <p:pic>
            <p:nvPicPr>
              <p:cNvPr id="4125" name="Picture 16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6" name="Picture 17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27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19" name="Group 19"/>
            <p:cNvGrpSpPr>
              <a:grpSpLocks/>
            </p:cNvGrpSpPr>
            <p:nvPr/>
          </p:nvGrpSpPr>
          <p:grpSpPr bwMode="auto">
            <a:xfrm>
              <a:off x="2718468" y="2510895"/>
              <a:ext cx="751628" cy="918104"/>
              <a:chOff x="3240" y="1257"/>
              <a:chExt cx="7222" cy="8820"/>
            </a:xfrm>
          </p:grpSpPr>
          <p:pic>
            <p:nvPicPr>
              <p:cNvPr id="4122" name="Picture 20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23" name="Picture 21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24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4120" name="Picture 31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2679" y="2455941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1" name="Picture 32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33288" y="2455940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57425" y="5589589"/>
            <a:ext cx="6846888" cy="960437"/>
            <a:chOff x="732939" y="5589239"/>
            <a:chExt cx="6846922" cy="960336"/>
          </a:xfrm>
        </p:grpSpPr>
        <p:grpSp>
          <p:nvGrpSpPr>
            <p:cNvPr id="4108" name="Group 23"/>
            <p:cNvGrpSpPr>
              <a:grpSpLocks/>
            </p:cNvGrpSpPr>
            <p:nvPr/>
          </p:nvGrpSpPr>
          <p:grpSpPr bwMode="auto">
            <a:xfrm>
              <a:off x="732939" y="5589240"/>
              <a:ext cx="751628" cy="918104"/>
              <a:chOff x="3240" y="1257"/>
              <a:chExt cx="7222" cy="8820"/>
            </a:xfrm>
          </p:grpSpPr>
          <p:pic>
            <p:nvPicPr>
              <p:cNvPr id="4115" name="Picture 24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6" name="Picture 25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7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4109" name="Group 27"/>
            <p:cNvGrpSpPr>
              <a:grpSpLocks/>
            </p:cNvGrpSpPr>
            <p:nvPr/>
          </p:nvGrpSpPr>
          <p:grpSpPr bwMode="auto">
            <a:xfrm>
              <a:off x="5078264" y="5631471"/>
              <a:ext cx="751628" cy="918104"/>
              <a:chOff x="3240" y="1257"/>
              <a:chExt cx="7222" cy="8820"/>
            </a:xfrm>
          </p:grpSpPr>
          <p:pic>
            <p:nvPicPr>
              <p:cNvPr id="4112" name="Picture 28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4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4113" name="Picture 29" descr="E:\Clipart\Symbols\Muscsymb\CS002614.WMF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80" y="1257"/>
                <a:ext cx="3082" cy="88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114" name="Line 6"/>
              <p:cNvSpPr>
                <a:spLocks noChangeShapeType="1"/>
              </p:cNvSpPr>
              <p:nvPr/>
            </p:nvSpPr>
            <p:spPr bwMode="auto">
              <a:xfrm>
                <a:off x="6120" y="1257"/>
                <a:ext cx="414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pic>
          <p:nvPicPr>
            <p:cNvPr id="4110" name="Picture 33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73906" y="5589240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1" name="Picture 34" descr="G:\Clipart\Symbols\Muscsymb\CS002614.WMF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2469" y="5589239"/>
              <a:ext cx="305955" cy="887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85740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Semiquaver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3697" y="2335238"/>
            <a:ext cx="491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 semiquaver lasts for a </a:t>
            </a:r>
            <a:r>
              <a:rPr lang="en-GB" b="1" dirty="0">
                <a:latin typeface="Comic Sans MS" panose="030F0702030302020204" pitchFamily="66" charset="0"/>
              </a:rPr>
              <a:t>quarter</a:t>
            </a:r>
            <a:r>
              <a:rPr lang="en-GB" dirty="0">
                <a:latin typeface="Comic Sans MS" panose="030F0702030302020204" pitchFamily="66" charset="0"/>
              </a:rPr>
              <a:t> of a crotchet beat (so there are four to the time of a crotchet).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3076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643" y="3258568"/>
            <a:ext cx="7219950" cy="3124201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1089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Clap the Rhythm</a:t>
            </a:r>
          </a:p>
        </p:txBody>
      </p:sp>
      <p:pic>
        <p:nvPicPr>
          <p:cNvPr id="4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060" y="2162389"/>
            <a:ext cx="6288347" cy="2721080"/>
          </a:xfrm>
          <a:prstGeom prst="rect">
            <a:avLst/>
          </a:prstGeom>
          <a:ln>
            <a:noFill/>
          </a:ln>
        </p:spPr>
      </p:pic>
      <p:pic>
        <p:nvPicPr>
          <p:cNvPr id="1026" name="Picture 2" descr="http://vignette3.wikia.nocookie.net/clubpenguin/images/f/f9/Watermelon_Pin.PNG/revision/latest?cb=2014032320131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0630" y="2162389"/>
            <a:ext cx="2601687" cy="210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77060" y="5238206"/>
            <a:ext cx="62883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 err="1">
                <a:latin typeface="Comic Sans MS" panose="030F0702030302020204" pitchFamily="66" charset="0"/>
              </a:rPr>
              <a:t>Wa</a:t>
            </a:r>
            <a:r>
              <a:rPr lang="en-GB" sz="5400" dirty="0">
                <a:latin typeface="Comic Sans MS" panose="030F0702030302020204" pitchFamily="66" charset="0"/>
              </a:rPr>
              <a:t> – </a:t>
            </a:r>
            <a:r>
              <a:rPr lang="en-GB" sz="5400" dirty="0" err="1">
                <a:latin typeface="Comic Sans MS" panose="030F0702030302020204" pitchFamily="66" charset="0"/>
              </a:rPr>
              <a:t>ter</a:t>
            </a:r>
            <a:r>
              <a:rPr lang="en-GB" sz="5400" dirty="0">
                <a:latin typeface="Comic Sans MS" panose="030F0702030302020204" pitchFamily="66" charset="0"/>
              </a:rPr>
              <a:t> – </a:t>
            </a:r>
            <a:r>
              <a:rPr lang="en-GB" sz="5400" dirty="0" err="1">
                <a:latin typeface="Comic Sans MS" panose="030F0702030302020204" pitchFamily="66" charset="0"/>
              </a:rPr>
              <a:t>mel</a:t>
            </a:r>
            <a:r>
              <a:rPr lang="en-GB" sz="5400" dirty="0">
                <a:latin typeface="Comic Sans MS" panose="030F0702030302020204" pitchFamily="66" charset="0"/>
              </a:rPr>
              <a:t> – on </a:t>
            </a:r>
          </a:p>
        </p:txBody>
      </p:sp>
    </p:spTree>
    <p:extLst>
      <p:ext uri="{BB962C8B-B14F-4D97-AF65-F5344CB8AC3E}">
        <p14:creationId xmlns:p14="http://schemas.microsoft.com/office/powerpoint/2010/main" val="916219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640px-Blackberry_fru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3377769" y="392507"/>
            <a:ext cx="13081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837987" y="392507"/>
            <a:ext cx="13954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http://vignette3.wikia.nocookie.net/clubpenguin/images/f/f9/Watermelon_Pin.PNG/revision/latest?cb=201403232013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4718" y="392506"/>
            <a:ext cx="1908617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8872184" y="392506"/>
            <a:ext cx="13954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G:\Clipart\Symbols\Muscsymb\CS002614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069" y="2064103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1004" y="2138808"/>
            <a:ext cx="1248826" cy="1319165"/>
            <a:chOff x="3240" y="1257"/>
            <a:chExt cx="7222" cy="8820"/>
          </a:xfrm>
        </p:grpSpPr>
        <p:pic>
          <p:nvPicPr>
            <p:cNvPr id="10" name="Picture 9" descr="E:\Clipart\Symbols\Muscsymb\CS002614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0" descr="E:\Clipart\Symbols\Muscsymb\CS002614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3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621" y="2064103"/>
            <a:ext cx="2945002" cy="1498839"/>
          </a:xfrm>
          <a:prstGeom prst="rect">
            <a:avLst/>
          </a:prstGeom>
          <a:ln>
            <a:noFill/>
          </a:ln>
        </p:spPr>
      </p:pic>
      <p:pic>
        <p:nvPicPr>
          <p:cNvPr id="14" name="Picture 13" descr="G:\Clipart\Symbols\Muscsymb\CS002614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266" y="2064103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 descr="http://vignette3.wikia.nocookie.net/clubpenguin/images/f/f9/Watermelon_Pin.PNG/revision/latest?cb=201403232013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84" y="3656460"/>
            <a:ext cx="1908617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http://vignette3.wikia.nocookie.net/clubpenguin/images/f/f9/Watermelon_Pin.PNG/revision/latest?cb=2014032320131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665" y="3619330"/>
            <a:ext cx="1908617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640px-Blackberry_frui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7452133" y="3686726"/>
            <a:ext cx="1308100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Hazelenut and nutmeat - click to see all food symbo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9569890" y="3686726"/>
            <a:ext cx="1395412" cy="154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473" y="5313831"/>
            <a:ext cx="2945002" cy="1498839"/>
          </a:xfrm>
          <a:prstGeom prst="rect">
            <a:avLst/>
          </a:prstGeom>
          <a:ln>
            <a:noFill/>
          </a:ln>
        </p:spPr>
      </p:pic>
      <p:pic>
        <p:nvPicPr>
          <p:cNvPr id="20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2" y="5313831"/>
            <a:ext cx="2945002" cy="1498839"/>
          </a:xfrm>
          <a:prstGeom prst="rect">
            <a:avLst/>
          </a:prstGeom>
          <a:ln>
            <a:noFill/>
          </a:ln>
        </p:spPr>
      </p:pic>
      <p:pic>
        <p:nvPicPr>
          <p:cNvPr id="21" name="Picture 20" descr="G:\Clipart\Symbols\Muscsymb\CS002614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6972" y="5313831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2" name="Group 21"/>
          <p:cNvGrpSpPr>
            <a:grpSpLocks/>
          </p:cNvGrpSpPr>
          <p:nvPr/>
        </p:nvGrpSpPr>
        <p:grpSpPr bwMode="auto">
          <a:xfrm>
            <a:off x="7481770" y="5366315"/>
            <a:ext cx="1248826" cy="1319165"/>
            <a:chOff x="3240" y="1257"/>
            <a:chExt cx="7222" cy="8820"/>
          </a:xfrm>
        </p:grpSpPr>
        <p:pic>
          <p:nvPicPr>
            <p:cNvPr id="23" name="Picture 22" descr="E:\Clipart\Symbols\Muscsymb\CS002614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23" descr="E:\Clipart\Symbols\Muscsymb\CS002614.WMF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84778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:\Clipart\Symbols\Muscsymb\CS00261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195" y="670233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www.musictheoryrevision.com/assets/images/level1/notes_rests_Ex/pairedsemiquav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7" t="7268" r="4394" b="17780"/>
          <a:stretch/>
        </p:blipFill>
        <p:spPr bwMode="auto">
          <a:xfrm>
            <a:off x="2981528" y="670233"/>
            <a:ext cx="3225349" cy="1393870"/>
          </a:xfrm>
          <a:prstGeom prst="rect">
            <a:avLst/>
          </a:prstGeom>
          <a:ln>
            <a:noFill/>
          </a:ln>
        </p:spPr>
      </p:pic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7240518" y="744938"/>
            <a:ext cx="1248826" cy="1319165"/>
            <a:chOff x="3240" y="1257"/>
            <a:chExt cx="7222" cy="8820"/>
          </a:xfrm>
        </p:grpSpPr>
        <p:pic>
          <p:nvPicPr>
            <p:cNvPr id="7" name="Picture 6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7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" name="Group 9"/>
          <p:cNvGrpSpPr>
            <a:grpSpLocks/>
          </p:cNvGrpSpPr>
          <p:nvPr/>
        </p:nvGrpSpPr>
        <p:grpSpPr bwMode="auto">
          <a:xfrm>
            <a:off x="9522985" y="744938"/>
            <a:ext cx="1248826" cy="1319165"/>
            <a:chOff x="3240" y="1257"/>
            <a:chExt cx="7222" cy="8820"/>
          </a:xfrm>
        </p:grpSpPr>
        <p:pic>
          <p:nvPicPr>
            <p:cNvPr id="11" name="Picture 10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955126" y="3542064"/>
            <a:ext cx="1248826" cy="1319165"/>
            <a:chOff x="3240" y="1257"/>
            <a:chExt cx="7222" cy="8820"/>
          </a:xfrm>
        </p:grpSpPr>
        <p:pic>
          <p:nvPicPr>
            <p:cNvPr id="15" name="Picture 14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5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18" name="Picture 17" descr="G:\Clipart\Symbols\Muscsymb\CS00261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621" y="3467359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5238538" y="3542064"/>
            <a:ext cx="1248826" cy="1319165"/>
            <a:chOff x="3240" y="1257"/>
            <a:chExt cx="7222" cy="8820"/>
          </a:xfrm>
        </p:grpSpPr>
        <p:pic>
          <p:nvPicPr>
            <p:cNvPr id="20" name="Picture 19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20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3" name="Picture 22" descr="http://www.musictheoryrevision.com/assets/images/level1/notes_rests_Ex/pairedsemiquav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7" t="7268" r="4394" b="17780"/>
          <a:stretch/>
        </p:blipFill>
        <p:spPr bwMode="auto">
          <a:xfrm>
            <a:off x="7506987" y="3523402"/>
            <a:ext cx="3225349" cy="139387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4483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Minim</a:t>
            </a:r>
            <a:r>
              <a:rPr lang="en-GB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2250831"/>
            <a:ext cx="4914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 </a:t>
            </a:r>
            <a:r>
              <a:rPr lang="en-GB" sz="2400" b="1" dirty="0">
                <a:latin typeface="Comic Sans MS" panose="030F0702030302020204" pitchFamily="66" charset="0"/>
              </a:rPr>
              <a:t>minim</a:t>
            </a:r>
            <a:r>
              <a:rPr lang="en-GB" sz="2400" dirty="0">
                <a:latin typeface="Comic Sans MS" panose="030F0702030302020204" pitchFamily="66" charset="0"/>
              </a:rPr>
              <a:t> lasts for </a:t>
            </a:r>
            <a:r>
              <a:rPr lang="en-GB" sz="2400" b="1" dirty="0">
                <a:latin typeface="Comic Sans MS" panose="030F0702030302020204" pitchFamily="66" charset="0"/>
              </a:rPr>
              <a:t>two</a:t>
            </a:r>
            <a:r>
              <a:rPr lang="en-GB" sz="2400" dirty="0">
                <a:latin typeface="Comic Sans MS" panose="030F0702030302020204" pitchFamily="66" charset="0"/>
              </a:rPr>
              <a:t> crotchet beats.</a:t>
            </a:r>
          </a:p>
        </p:txBody>
      </p:sp>
      <p:pic>
        <p:nvPicPr>
          <p:cNvPr id="2050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414" y="2784102"/>
            <a:ext cx="1223665" cy="342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503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45" y="619983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87" y="619983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487" y="3812748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213" y="619983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44" y="3812748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upload.wikimedia.org/wikipedia/commons/thumb/b/b3/Figure_rythmique_blanche_hampe_haut.svg/2000px-Figure_rythmique_blanche_hampe_haut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68" y="3812748"/>
            <a:ext cx="620299" cy="1736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00" y="2642105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25" y="5825899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68" y="5834373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00" y="5825900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0168" y="2633636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25" y="2642105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961" y="2545012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704" y="5737281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447" y="5739679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7961" y="5728807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704" y="2540572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447" y="2545012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639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Semibreve</a:t>
            </a:r>
            <a:r>
              <a:rPr lang="en-GB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619686" y="2329934"/>
            <a:ext cx="56545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The </a:t>
            </a:r>
            <a:r>
              <a:rPr lang="en-GB" sz="24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semibreve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lasts for </a:t>
            </a:r>
            <a:r>
              <a:rPr lang="en-GB" sz="2400" b="1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four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Comic Sans MS" panose="030F0702030302020204" pitchFamily="66" charset="0"/>
              </a:rPr>
              <a:t> crotchet beats.</a:t>
            </a:r>
          </a:p>
        </p:txBody>
      </p:sp>
      <p:pic>
        <p:nvPicPr>
          <p:cNvPr id="1026" name="Picture 2" descr="https://upload.wikimedia.org/wikipedia/commons/thumb/4/44/Daman_semibreve.svg/2000px-Daman_semibrev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4984" y="3456837"/>
            <a:ext cx="3660111" cy="213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51869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upload.wikimedia.org/wikipedia/commons/thumb/4/44/Daman_semibreve.svg/2000px-Daman_semibrev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7" y="600420"/>
            <a:ext cx="2134696" cy="124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99" y="2430114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://www.mymissionjourney.org/wp-content/uploads/2015/07/number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899" y="5629145"/>
            <a:ext cx="876391" cy="876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124" y="2430114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pacpac.ro/wp-content/uploads/2015/06/numarul-2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9124" y="5532052"/>
            <a:ext cx="1070576" cy="1070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practicalecology.org/wp-content/uploads/2015/09/three_reasons_individual_superi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4" y="2505406"/>
            <a:ext cx="919991" cy="91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clker.com/cliparts/W/p/J/e/Y/q/number-4-md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000" r="16667" b="25000"/>
          <a:stretch/>
        </p:blipFill>
        <p:spPr bwMode="auto">
          <a:xfrm>
            <a:off x="9801359" y="5682637"/>
            <a:ext cx="1075516" cy="973483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www.clker.com/cliparts/W/p/J/e/Y/q/number-4-md.pn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t="25000" r="16667" b="25000"/>
          <a:stretch/>
        </p:blipFill>
        <p:spPr bwMode="auto">
          <a:xfrm>
            <a:off x="9801359" y="2527207"/>
            <a:ext cx="1075516" cy="973483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http://www.practicalecology.org/wp-content/uploads/2015/09/three_reasons_individual_superio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4" y="5682637"/>
            <a:ext cx="919991" cy="91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https://upload.wikimedia.org/wikipedia/commons/thumb/4/44/Daman_semibreve.svg/2000px-Daman_semibreve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47" y="3923380"/>
            <a:ext cx="2134696" cy="1245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58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GB" dirty="0">
                <a:latin typeface="Comic Sans MS" panose="030F0702030302020204" pitchFamily="66" charset="0"/>
              </a:rPr>
              <a:t>The Stave 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1757363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Musical notes are written on the stave.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Each stave has five lines and four spaces.  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Every line and space has a specific letter name.  </a:t>
            </a:r>
          </a:p>
          <a:p>
            <a:pPr>
              <a:buFont typeface="Arial" panose="020B0604020202020204" pitchFamily="34" charset="0"/>
              <a:buNone/>
            </a:pPr>
            <a:endParaRPr lang="en-GB" altLang="en-US" dirty="0"/>
          </a:p>
        </p:txBody>
      </p:sp>
      <p:pic>
        <p:nvPicPr>
          <p:cNvPr id="2052" name="Picture 2" descr="http://www.squeakysrecorderplayhouse.com/images/StaffImages/StaffLinespa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3429001"/>
            <a:ext cx="7272338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170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 algn="ctr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Rhyme for the Lines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77350" y="1768506"/>
            <a:ext cx="8033163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notes on the lines can be remembered by the mnemonic Every Good Boy Deserves Football. Can anyone think </a:t>
            </a:r>
            <a:r>
              <a:rPr lang="en-GB" altLang="en-US">
                <a:latin typeface="Comic Sans MS" panose="030F0702030302020204" pitchFamily="66" charset="0"/>
              </a:rPr>
              <a:t>of another?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177350" y="3573016"/>
            <a:ext cx="8033163" cy="255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r>
              <a:rPr lang="en-GB" altLang="en-US" sz="2903" dirty="0">
                <a:latin typeface="Comic Sans MS" panose="030F0702030302020204" pitchFamily="66" charset="0"/>
              </a:rPr>
              <a:t>Each note head is centred on the line; half above &amp; half below</a:t>
            </a:r>
          </a:p>
        </p:txBody>
      </p:sp>
      <p:pic>
        <p:nvPicPr>
          <p:cNvPr id="8" name="Picture 2" descr="http://www.squeakysrecorderplayhouse.com/images/StaffImages/StaffAllLin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2162" y="3095114"/>
            <a:ext cx="6743537" cy="2210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336349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 algn="ctr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Face in the Space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3573" y="1736823"/>
            <a:ext cx="10940716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letters of the notes in the four spaces spell the word FACE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8394" y="3749479"/>
            <a:ext cx="8791073" cy="197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 algn="ctr">
              <a:spcAft>
                <a:spcPts val="1293"/>
              </a:spcAft>
              <a:buSzPct val="45000"/>
            </a:pPr>
            <a:r>
              <a:rPr lang="en-GB" altLang="en-US" sz="2903" dirty="0">
                <a:latin typeface="Comic Sans MS" panose="030F0702030302020204" pitchFamily="66" charset="0"/>
              </a:rPr>
              <a:t>Each note head is 'in' the space, touching the lines but NEVER going over</a:t>
            </a:r>
          </a:p>
        </p:txBody>
      </p:sp>
      <p:pic>
        <p:nvPicPr>
          <p:cNvPr id="7" name="Picture 2" descr="http://www.squeakysrecorderplayhouse.com/images/StaffImages/StaffSpac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211" y="2261359"/>
            <a:ext cx="7691438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1802130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 algn="ctr"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Ledger Lines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17096" y="1768506"/>
            <a:ext cx="11438020" cy="2472740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Sometimes we may wish to go higher or lower than the stave. To do this, we carry on drawing notes, first in the 'space' and then on a mini line which is called a Ledger Line. The note below is called Middle C and it lives at the centre of the piano keyboard.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77350" y="4241246"/>
            <a:ext cx="8033163" cy="164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1633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706" y="3822283"/>
            <a:ext cx="3112265" cy="263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9860247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7349" y="620707"/>
            <a:ext cx="7674566" cy="928897"/>
          </a:xfrm>
          <a:ln/>
        </p:spPr>
        <p:txBody>
          <a:bodyPr vert="horz" lIns="91440" tIns="35271" rIns="91440" bIns="45720" rtlCol="0" anchor="ctr">
            <a:normAutofit/>
          </a:bodyPr>
          <a:lstStyle/>
          <a:p>
            <a:pPr>
              <a:tabLst>
                <a:tab pos="0" algn="l"/>
                <a:tab pos="406131" algn="l"/>
                <a:tab pos="813702" algn="l"/>
                <a:tab pos="1221273" algn="l"/>
                <a:tab pos="1628844" algn="l"/>
                <a:tab pos="2036415" algn="l"/>
                <a:tab pos="2443986" algn="l"/>
                <a:tab pos="2851556" algn="l"/>
                <a:tab pos="3259128" algn="l"/>
                <a:tab pos="3666698" algn="l"/>
                <a:tab pos="4074270" algn="l"/>
                <a:tab pos="4481840" algn="l"/>
                <a:tab pos="4889412" algn="l"/>
                <a:tab pos="5296982" algn="l"/>
                <a:tab pos="5704553" algn="l"/>
                <a:tab pos="6112124" algn="l"/>
                <a:tab pos="6519695" algn="l"/>
                <a:tab pos="6927266" algn="l"/>
                <a:tab pos="7334837" algn="l"/>
                <a:tab pos="7742408" algn="l"/>
                <a:tab pos="814997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The Musical Alphabet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4822" y="1768506"/>
            <a:ext cx="9962146" cy="1648974"/>
          </a:xfrm>
          <a:ln/>
        </p:spPr>
        <p:txBody>
          <a:bodyPr/>
          <a:lstStyle/>
          <a:p>
            <a:pPr marL="391729" indent="-292357">
              <a:buSzPct val="45000"/>
              <a:buNone/>
              <a:tabLst>
                <a:tab pos="391729" algn="l"/>
                <a:tab pos="486781" algn="l"/>
                <a:tab pos="894352" algn="l"/>
                <a:tab pos="1301923" algn="l"/>
                <a:tab pos="1709494" algn="l"/>
                <a:tab pos="2117065" algn="l"/>
                <a:tab pos="2524636" algn="l"/>
                <a:tab pos="2932206" algn="l"/>
                <a:tab pos="3339778" algn="l"/>
                <a:tab pos="3747348" algn="l"/>
                <a:tab pos="4154920" algn="l"/>
                <a:tab pos="4562490" algn="l"/>
                <a:tab pos="4970062" algn="l"/>
                <a:tab pos="5377632" algn="l"/>
                <a:tab pos="5785204" algn="l"/>
                <a:tab pos="6192774" algn="l"/>
                <a:tab pos="6600345" algn="l"/>
                <a:tab pos="7007916" algn="l"/>
                <a:tab pos="7415487" algn="l"/>
                <a:tab pos="7823058" algn="l"/>
                <a:tab pos="8230629" algn="l"/>
              </a:tabLst>
            </a:pPr>
            <a:r>
              <a:rPr lang="en-GB" altLang="en-US" dirty="0">
                <a:latin typeface="Comic Sans MS" panose="030F0702030302020204" pitchFamily="66" charset="0"/>
              </a:rPr>
              <a:t>In music we only use the first 7 letters of the alphabet, A – G. When we get to G, the next note will become A again.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77350" y="3573016"/>
            <a:ext cx="8033163" cy="2550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474" rIns="0" bIns="0"/>
          <a:lstStyle>
            <a:lvl1pPr marL="431800" indent="-322263"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31800" algn="l"/>
                <a:tab pos="879475" algn="l"/>
                <a:tab pos="1328738" algn="l"/>
                <a:tab pos="1778000" algn="l"/>
                <a:tab pos="2227263" algn="l"/>
                <a:tab pos="2676525" algn="l"/>
                <a:tab pos="3125788" algn="l"/>
                <a:tab pos="3575050" algn="l"/>
                <a:tab pos="4024313" algn="l"/>
                <a:tab pos="4473575" algn="l"/>
                <a:tab pos="4922838" algn="l"/>
                <a:tab pos="5372100" algn="l"/>
                <a:tab pos="5821363" algn="l"/>
                <a:tab pos="6270625" algn="l"/>
                <a:tab pos="6719888" algn="l"/>
                <a:tab pos="7169150" algn="l"/>
                <a:tab pos="7618413" algn="l"/>
                <a:tab pos="8067675" algn="l"/>
                <a:tab pos="8516938" algn="l"/>
                <a:tab pos="8966200" algn="l"/>
                <a:tab pos="94154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  <a:p>
            <a:pPr>
              <a:spcAft>
                <a:spcPts val="1293"/>
              </a:spcAft>
              <a:buSzPct val="45000"/>
            </a:pPr>
            <a:endParaRPr lang="en-GB" altLang="en-US" sz="2903" dirty="0"/>
          </a:p>
        </p:txBody>
      </p:sp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3925" y="3259298"/>
            <a:ext cx="8781414" cy="2288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6951045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Crotchet</a:t>
            </a:r>
          </a:p>
        </p:txBody>
      </p:sp>
      <p:pic>
        <p:nvPicPr>
          <p:cNvPr id="4" name="Picture 3" descr="G:\Clipart\Symbols\Muscsymb\CS002614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892" y="2050068"/>
            <a:ext cx="1226512" cy="348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1686" y="2166425"/>
            <a:ext cx="49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The crotchet last one beat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2052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Quaver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6096000" y="2164331"/>
            <a:ext cx="2998539" cy="3480420"/>
            <a:chOff x="3240" y="1257"/>
            <a:chExt cx="7222" cy="8820"/>
          </a:xfrm>
        </p:grpSpPr>
        <p:pic>
          <p:nvPicPr>
            <p:cNvPr id="5" name="Picture 4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" descr="E:\Clipart\Symbols\Muscsymb\CS002614.WM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38200" y="2419643"/>
            <a:ext cx="49143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The </a:t>
            </a:r>
            <a:r>
              <a:rPr lang="en-GB" b="1" dirty="0">
                <a:latin typeface="Comic Sans MS" panose="030F0702030302020204" pitchFamily="66" charset="0"/>
              </a:rPr>
              <a:t>quaver</a:t>
            </a:r>
            <a:r>
              <a:rPr lang="en-GB" dirty="0">
                <a:latin typeface="Comic Sans MS" panose="030F0702030302020204" pitchFamily="66" charset="0"/>
              </a:rPr>
              <a:t> lasts for </a:t>
            </a:r>
            <a:r>
              <a:rPr lang="en-GB" b="1" dirty="0">
                <a:latin typeface="Comic Sans MS" panose="030F0702030302020204" pitchFamily="66" charset="0"/>
              </a:rPr>
              <a:t>half</a:t>
            </a:r>
            <a:r>
              <a:rPr lang="en-GB" dirty="0">
                <a:latin typeface="Comic Sans MS" panose="030F0702030302020204" pitchFamily="66" charset="0"/>
              </a:rPr>
              <a:t> a crotchet beat (so there are two to the time of a crotchet).</a:t>
            </a:r>
          </a:p>
        </p:txBody>
      </p:sp>
    </p:spTree>
    <p:extLst>
      <p:ext uri="{BB962C8B-B14F-4D97-AF65-F5344CB8AC3E}">
        <p14:creationId xmlns:p14="http://schemas.microsoft.com/office/powerpoint/2010/main" val="30229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Clap the Rhythm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7081071" y="5278947"/>
            <a:ext cx="1248826" cy="1319165"/>
            <a:chOff x="3240" y="1257"/>
            <a:chExt cx="7222" cy="8820"/>
          </a:xfrm>
        </p:grpSpPr>
        <p:pic>
          <p:nvPicPr>
            <p:cNvPr id="5" name="Picture 9" descr="E:\Clipart\Symbols\Muscsymb\CS00261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0" descr="E:\Clipart\Symbols\Muscsymb\CS002614.WM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80" y="1257"/>
              <a:ext cx="3082" cy="8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6120" y="1257"/>
              <a:ext cx="4140" cy="0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8" name="Picture 7" descr="G:\Clipart\Symbols\Muscsymb\CS002614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969" y="5241595"/>
            <a:ext cx="481248" cy="1393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 descr="640px-Blackberry_frui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762"/>
          <a:stretch>
            <a:fillRect/>
          </a:stretch>
        </p:blipFill>
        <p:spPr bwMode="auto">
          <a:xfrm>
            <a:off x="7081071" y="1808803"/>
            <a:ext cx="1447665" cy="2150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Hazelenut and nutmeat - click to see all food symbol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496" b="14255"/>
          <a:stretch>
            <a:fillRect/>
          </a:stretch>
        </p:blipFill>
        <p:spPr bwMode="auto">
          <a:xfrm>
            <a:off x="3075326" y="1912821"/>
            <a:ext cx="1542536" cy="17129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683999" y="4172074"/>
            <a:ext cx="23251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Nut</a:t>
            </a:r>
            <a:r>
              <a:rPr lang="en-GB" dirty="0"/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6934" y="4208025"/>
            <a:ext cx="1880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latin typeface="Comic Sans MS" panose="030F0702030302020204" pitchFamily="66" charset="0"/>
              </a:rPr>
              <a:t>Berry</a:t>
            </a:r>
            <a:r>
              <a:rPr lang="en-GB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98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233</Words>
  <Application>Microsoft Office PowerPoint</Application>
  <PresentationFormat>Widescreen</PresentationFormat>
  <Paragraphs>45</Paragraphs>
  <Slides>19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Unicode MS</vt:lpstr>
      <vt:lpstr>Calibri</vt:lpstr>
      <vt:lpstr>Calibri Light</vt:lpstr>
      <vt:lpstr>Comic Sans MS</vt:lpstr>
      <vt:lpstr>Office Theme</vt:lpstr>
      <vt:lpstr>Musical Notation</vt:lpstr>
      <vt:lpstr>The Stave </vt:lpstr>
      <vt:lpstr>Rhyme for the Lines</vt:lpstr>
      <vt:lpstr>Face in the Space</vt:lpstr>
      <vt:lpstr>Ledger Lines</vt:lpstr>
      <vt:lpstr>The Musical Alphabet</vt:lpstr>
      <vt:lpstr>Crotchet</vt:lpstr>
      <vt:lpstr>Quaver</vt:lpstr>
      <vt:lpstr>Clap the Rhythm </vt:lpstr>
      <vt:lpstr>PowerPoint Presentation</vt:lpstr>
      <vt:lpstr>PowerPoint Presentation</vt:lpstr>
      <vt:lpstr>Semiquaver</vt:lpstr>
      <vt:lpstr>Clap the Rhythm</vt:lpstr>
      <vt:lpstr>PowerPoint Presentation</vt:lpstr>
      <vt:lpstr>PowerPoint Presentation</vt:lpstr>
      <vt:lpstr>Minim </vt:lpstr>
      <vt:lpstr>PowerPoint Presentation</vt:lpstr>
      <vt:lpstr>Semibreve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Musical Notation</dc:title>
  <dc:creator>Tyler Richards</dc:creator>
  <cp:lastModifiedBy>Staff - Rhianna Mitchell</cp:lastModifiedBy>
  <cp:revision>29</cp:revision>
  <dcterms:created xsi:type="dcterms:W3CDTF">2015-12-28T14:06:30Z</dcterms:created>
  <dcterms:modified xsi:type="dcterms:W3CDTF">2020-05-19T13:44:42Z</dcterms:modified>
</cp:coreProperties>
</file>