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  <p:sldMasterId id="2147483688" r:id="rId12"/>
  </p:sldMasterIdLst>
  <p:notesMasterIdLst>
    <p:notesMasterId r:id="rId28"/>
  </p:notesMasterIdLst>
  <p:sldIdLst>
    <p:sldId id="490" r:id="rId13"/>
    <p:sldId id="297" r:id="rId14"/>
    <p:sldId id="447" r:id="rId15"/>
    <p:sldId id="483" r:id="rId16"/>
    <p:sldId id="485" r:id="rId17"/>
    <p:sldId id="486" r:id="rId18"/>
    <p:sldId id="299" r:id="rId19"/>
    <p:sldId id="480" r:id="rId20"/>
    <p:sldId id="484" r:id="rId21"/>
    <p:sldId id="481" r:id="rId22"/>
    <p:sldId id="472" r:id="rId23"/>
    <p:sldId id="457" r:id="rId24"/>
    <p:sldId id="487" r:id="rId25"/>
    <p:sldId id="488" r:id="rId26"/>
    <p:sldId id="4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3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Louise Collinson" initials="LC" lastIdx="2" clrIdx="1">
    <p:extLst>
      <p:ext uri="{19B8F6BF-5375-455C-9EA6-DF929625EA0E}">
        <p15:presenceInfo xmlns:p15="http://schemas.microsoft.com/office/powerpoint/2012/main" userId="Louise Colli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66"/>
      </p:cViewPr>
      <p:guideLst>
        <p:guide orient="horz" pos="3793"/>
        <p:guide pos="33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7D879B7E-2431-4D63-A2D8-6BA4071023F5}"/>
    <pc:docChg chg="custSel modSld">
      <pc:chgData name="James Clegg" userId="c6df1435-7a36-4b38-be4d-16e68e91152f" providerId="ADAL" clId="{7D879B7E-2431-4D63-A2D8-6BA4071023F5}" dt="2021-02-05T16:54:26.760" v="9"/>
      <pc:docMkLst>
        <pc:docMk/>
      </pc:docMkLst>
      <pc:sldChg chg="modTransition">
        <pc:chgData name="James Clegg" userId="c6df1435-7a36-4b38-be4d-16e68e91152f" providerId="ADAL" clId="{7D879B7E-2431-4D63-A2D8-6BA4071023F5}" dt="2021-02-05T16:54:26.760" v="9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7D879B7E-2431-4D63-A2D8-6BA4071023F5}" dt="2021-02-05T16:54:26.760" v="9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292426147" sldId="316"/>
        </pc:sldMkLst>
        <pc:picChg chg="del">
          <ac:chgData name="James Clegg" userId="c6df1435-7a36-4b38-be4d-16e68e91152f" providerId="ADAL" clId="{7D879B7E-2431-4D63-A2D8-6BA4071023F5}" dt="2021-02-05T16:54:10.532" v="5" actId="478"/>
          <ac:picMkLst>
            <pc:docMk/>
            <pc:sldMk cId="292426147" sldId="31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3860637461" sldId="447"/>
        </pc:sldMkLst>
        <pc:picChg chg="del">
          <ac:chgData name="James Clegg" userId="c6df1435-7a36-4b38-be4d-16e68e91152f" providerId="ADAL" clId="{7D879B7E-2431-4D63-A2D8-6BA4071023F5}" dt="2021-02-05T16:53:53.596" v="0" actId="478"/>
          <ac:picMkLst>
            <pc:docMk/>
            <pc:sldMk cId="3860637461" sldId="447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954360568" sldId="457"/>
        </pc:sldMkLst>
        <pc:picChg chg="del">
          <ac:chgData name="James Clegg" userId="c6df1435-7a36-4b38-be4d-16e68e91152f" providerId="ADAL" clId="{7D879B7E-2431-4D63-A2D8-6BA4071023F5}" dt="2021-02-05T16:54:16.591" v="7" actId="478"/>
          <ac:picMkLst>
            <pc:docMk/>
            <pc:sldMk cId="954360568" sldId="457"/>
            <ac:picMk id="40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3107021364" sldId="465"/>
        </pc:sldMkLst>
        <pc:picChg chg="del">
          <ac:chgData name="James Clegg" userId="c6df1435-7a36-4b38-be4d-16e68e91152f" providerId="ADAL" clId="{7D879B7E-2431-4D63-A2D8-6BA4071023F5}" dt="2021-02-05T16:54:20.256" v="8" actId="478"/>
          <ac:picMkLst>
            <pc:docMk/>
            <pc:sldMk cId="3107021364" sldId="46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2053658604" sldId="472"/>
        </pc:sldMkLst>
        <pc:picChg chg="del">
          <ac:chgData name="James Clegg" userId="c6df1435-7a36-4b38-be4d-16e68e91152f" providerId="ADAL" clId="{7D879B7E-2431-4D63-A2D8-6BA4071023F5}" dt="2021-02-05T16:54:13.615" v="6" actId="478"/>
          <ac:picMkLst>
            <pc:docMk/>
            <pc:sldMk cId="2053658604" sldId="472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3813271269" sldId="480"/>
        </pc:sldMkLst>
        <pc:picChg chg="del">
          <ac:chgData name="James Clegg" userId="c6df1435-7a36-4b38-be4d-16e68e91152f" providerId="ADAL" clId="{7D879B7E-2431-4D63-A2D8-6BA4071023F5}" dt="2021-02-05T16:53:59.687" v="2" actId="478"/>
          <ac:picMkLst>
            <pc:docMk/>
            <pc:sldMk cId="3813271269" sldId="480"/>
            <ac:picMk id="6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1944228002" sldId="481"/>
        </pc:sldMkLst>
        <pc:picChg chg="del">
          <ac:chgData name="James Clegg" userId="c6df1435-7a36-4b38-be4d-16e68e91152f" providerId="ADAL" clId="{7D879B7E-2431-4D63-A2D8-6BA4071023F5}" dt="2021-02-05T16:54:07.040" v="4" actId="478"/>
          <ac:picMkLst>
            <pc:docMk/>
            <pc:sldMk cId="1944228002" sldId="481"/>
            <ac:picMk id="53" creationId="{00000000-0000-0000-0000-000000000000}"/>
          </ac:picMkLst>
        </pc:picChg>
      </pc:sldChg>
      <pc:sldChg chg="modTransition">
        <pc:chgData name="James Clegg" userId="c6df1435-7a36-4b38-be4d-16e68e91152f" providerId="ADAL" clId="{7D879B7E-2431-4D63-A2D8-6BA4071023F5}" dt="2021-02-05T16:54:26.760" v="9"/>
        <pc:sldMkLst>
          <pc:docMk/>
          <pc:sldMk cId="4116815741" sldId="482"/>
        </pc:sldMkLst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3873817030" sldId="483"/>
        </pc:sldMkLst>
        <pc:picChg chg="del">
          <ac:chgData name="James Clegg" userId="c6df1435-7a36-4b38-be4d-16e68e91152f" providerId="ADAL" clId="{7D879B7E-2431-4D63-A2D8-6BA4071023F5}" dt="2021-02-05T16:53:56.165" v="1" actId="478"/>
          <ac:picMkLst>
            <pc:docMk/>
            <pc:sldMk cId="3873817030" sldId="48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D879B7E-2431-4D63-A2D8-6BA4071023F5}" dt="2021-02-05T16:54:26.760" v="9"/>
        <pc:sldMkLst>
          <pc:docMk/>
          <pc:sldMk cId="2821108395" sldId="484"/>
        </pc:sldMkLst>
        <pc:picChg chg="del">
          <ac:chgData name="James Clegg" userId="c6df1435-7a36-4b38-be4d-16e68e91152f" providerId="ADAL" clId="{7D879B7E-2431-4D63-A2D8-6BA4071023F5}" dt="2021-02-05T16:54:02.385" v="3" actId="478"/>
          <ac:picMkLst>
            <pc:docMk/>
            <pc:sldMk cId="2821108395" sldId="484"/>
            <ac:picMk id="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" y="2511190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95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20/02/2021</a:t>
            </a:fld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69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70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r" defTabSz="844083" rtl="0" eaLnBrk="1" latinLnBrk="0" hangingPunct="1">
        <a:lnSpc>
          <a:spcPct val="90000"/>
        </a:lnSpc>
        <a:spcBef>
          <a:spcPct val="0"/>
        </a:spcBef>
        <a:buNone/>
        <a:defRPr lang="en-GB" sz="2215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3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0" Type="http://schemas.openxmlformats.org/officeDocument/2006/relationships/image" Target="../media/image240.png"/><Relationship Id="rId4" Type="http://schemas.openxmlformats.org/officeDocument/2006/relationships/image" Target="../media/image24.png"/><Relationship Id="rId9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3.png"/><Relationship Id="rId7" Type="http://schemas.openxmlformats.org/officeDocument/2006/relationships/image" Target="../media/image130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5C51767-326B-43E9-ADBC-EB81C31D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82" y="2870648"/>
            <a:ext cx="1755800" cy="13449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BC4294-BA40-42D6-9A43-41DA5A38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09" y="1842017"/>
            <a:ext cx="1648877" cy="742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BE51A7-F903-4E9C-A56C-25E44176E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24" y="1271929"/>
            <a:ext cx="7321461" cy="484533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defTabSz="844083"/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6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9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635" y="1014855"/>
            <a:ext cx="1907224" cy="19072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929063" y="1956781"/>
            <a:ext cx="423437" cy="49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61384" y="1956781"/>
            <a:ext cx="377382" cy="12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006131" y="1861868"/>
            <a:ext cx="0" cy="7225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17799" y="2496525"/>
            <a:ext cx="88332" cy="88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>
              <a:defRPr/>
            </a:pPr>
            <a:endParaRPr lang="en-GB" sz="1662" dirty="0">
              <a:solidFill>
                <a:prstClr val="white"/>
              </a:solidFill>
              <a:latin typeface="Bariol Regular" panose="0200050604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C0AA8-06F8-42D8-88E5-19320BEAF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4398" y="2083532"/>
            <a:ext cx="669680" cy="5008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50E8C7-1CCF-49E5-A986-ED666C5E9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130" y="1889171"/>
            <a:ext cx="669680" cy="5008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550CE8-FA84-4A63-948B-A53609A62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683" y="2516485"/>
            <a:ext cx="703446" cy="495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309E13-F75E-418B-BDF7-B26EFAF75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0351" y="1908271"/>
            <a:ext cx="1643249" cy="7934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76A142-A29B-4517-BB54-053B39071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4572" y="2870648"/>
            <a:ext cx="1221182" cy="5965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675F71-57BC-4C7A-BF96-4014246D06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5044" y="3871015"/>
            <a:ext cx="1221182" cy="5965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D61CDF-91EE-4EBF-9441-D27EC4455B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5827" y="3375790"/>
            <a:ext cx="1209927" cy="793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35505D-9D93-4E50-8616-9A0103F70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9420" y="4371086"/>
            <a:ext cx="1637622" cy="7934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1DFB52-4435-4136-9B07-73D81B3976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9301" y="5274814"/>
            <a:ext cx="1204299" cy="7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17" y="40499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403" y="56859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25" y="2124201"/>
            <a:ext cx="850960" cy="1202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30" y="2378863"/>
            <a:ext cx="850960" cy="12021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38" y="2638109"/>
            <a:ext cx="850960" cy="12021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39" y="2898586"/>
            <a:ext cx="850960" cy="12021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59" y="2382962"/>
            <a:ext cx="850960" cy="1202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81" y="2642864"/>
            <a:ext cx="850960" cy="12021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85" y="2895411"/>
            <a:ext cx="850960" cy="12021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89" y="3157021"/>
            <a:ext cx="850960" cy="12021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76" y="1719074"/>
            <a:ext cx="850960" cy="12021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06" y="1977971"/>
            <a:ext cx="850960" cy="12021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64" y="2238464"/>
            <a:ext cx="850960" cy="12021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32" y="1981629"/>
            <a:ext cx="850960" cy="12021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76" y="2241639"/>
            <a:ext cx="850960" cy="12021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56" y="2497524"/>
            <a:ext cx="850960" cy="1202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78" y="2644483"/>
            <a:ext cx="850960" cy="12021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76" y="2903012"/>
            <a:ext cx="850960" cy="1202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79" y="3158734"/>
            <a:ext cx="850960" cy="12021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30" y="3417371"/>
            <a:ext cx="850960" cy="120219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58505" y="1241925"/>
            <a:ext cx="663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volume of this 3D shape?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198" y="4811021"/>
            <a:ext cx="152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cubes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01769" y="4811021"/>
                <a:ext cx="1757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/>
                  <a:t>6 cubes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69" y="4811021"/>
                <a:ext cx="175791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45824" y="4811021"/>
                <a:ext cx="1757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/>
                  <a:t>6 cubes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24" y="4811021"/>
                <a:ext cx="1757910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54933" y="4103957"/>
                <a:ext cx="3084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Volume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18 cubes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33" y="4103957"/>
                <a:ext cx="3084539" cy="523220"/>
              </a:xfrm>
              <a:prstGeom prst="rect">
                <a:avLst/>
              </a:prstGeom>
              <a:blipFill>
                <a:blip r:embed="rId9"/>
                <a:stretch>
                  <a:fillRect l="-3953" t="-10465" r="-98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cxnSpLocks/>
          </p:cNvCxnSpPr>
          <p:nvPr/>
        </p:nvCxnSpPr>
        <p:spPr>
          <a:xfrm flipH="1">
            <a:off x="4737032" y="3758119"/>
            <a:ext cx="1108143" cy="79474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3124933" y="3515782"/>
            <a:ext cx="1454397" cy="102747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81198" y="5609964"/>
            <a:ext cx="152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 cubes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45956" y="5609964"/>
                <a:ext cx="1757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/>
                  <a:t>6 cubes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56" y="5609964"/>
                <a:ext cx="1757910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442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6" grpId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2810" l="2841" r="96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5075" y="2780149"/>
            <a:ext cx="2730386" cy="23735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2810" l="2841" r="96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5075" y="2304923"/>
            <a:ext cx="2730386" cy="237357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017" y="404998"/>
            <a:ext cx="747045" cy="74704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699157" y="5471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8505" y="1241925"/>
            <a:ext cx="663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one cube is worth 1 cm³, what is the volume of this shape?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2695" y="3021760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78053" y="2818319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83411" y="2545706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8053" y="3219708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83411" y="3016267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8769" y="2743654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32486" y="3464822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37844" y="3261381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43202" y="2988768"/>
            <a:ext cx="50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6686" y="5173721"/>
            <a:ext cx="21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18 cm³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3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17" y="404998"/>
            <a:ext cx="747045" cy="747045"/>
          </a:xfrm>
          <a:prstGeom prst="rect">
            <a:avLst/>
          </a:prstGeom>
        </p:spPr>
      </p:pic>
      <p:sp>
        <p:nvSpPr>
          <p:cNvPr id="312" name="TextBox 311"/>
          <p:cNvSpPr txBox="1"/>
          <p:nvPr/>
        </p:nvSpPr>
        <p:spPr>
          <a:xfrm>
            <a:off x="5699157" y="54661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1158505" y="1241925"/>
            <a:ext cx="663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one cube is worth 1 cm³, which shape has the greater volume?</a:t>
            </a:r>
          </a:p>
        </p:txBody>
      </p:sp>
      <p:grpSp>
        <p:nvGrpSpPr>
          <p:cNvPr id="389" name="Group 388"/>
          <p:cNvGrpSpPr/>
          <p:nvPr/>
        </p:nvGrpSpPr>
        <p:grpSpPr>
          <a:xfrm>
            <a:off x="617755" y="2411592"/>
            <a:ext cx="3343582" cy="2698768"/>
            <a:chOff x="617755" y="2411592"/>
            <a:chExt cx="3343582" cy="2698768"/>
          </a:xfrm>
        </p:grpSpPr>
        <p:pic>
          <p:nvPicPr>
            <p:cNvPr id="341" name="Picture 3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02" y="3421588"/>
              <a:ext cx="1625195" cy="1513113"/>
            </a:xfrm>
            <a:prstGeom prst="rect">
              <a:avLst/>
            </a:prstGeom>
          </p:spPr>
        </p:pic>
        <p:pic>
          <p:nvPicPr>
            <p:cNvPr id="342" name="Picture 3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620" y="3449560"/>
              <a:ext cx="1625195" cy="1513113"/>
            </a:xfrm>
            <a:prstGeom prst="rect">
              <a:avLst/>
            </a:prstGeom>
          </p:spPr>
        </p:pic>
        <p:pic>
          <p:nvPicPr>
            <p:cNvPr id="343" name="Picture 3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85" y="3475952"/>
              <a:ext cx="1625195" cy="1513113"/>
            </a:xfrm>
            <a:prstGeom prst="rect">
              <a:avLst/>
            </a:prstGeom>
          </p:spPr>
        </p:pic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142" y="3496907"/>
              <a:ext cx="1625195" cy="1513113"/>
            </a:xfrm>
            <a:prstGeom prst="rect">
              <a:avLst/>
            </a:prstGeom>
          </p:spPr>
        </p:pic>
        <p:pic>
          <p:nvPicPr>
            <p:cNvPr id="345" name="Picture 3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02" y="2916288"/>
              <a:ext cx="1625195" cy="1513113"/>
            </a:xfrm>
            <a:prstGeom prst="rect">
              <a:avLst/>
            </a:prstGeom>
          </p:spPr>
        </p:pic>
        <p:pic>
          <p:nvPicPr>
            <p:cNvPr id="346" name="Picture 3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620" y="2944260"/>
              <a:ext cx="1625195" cy="1513113"/>
            </a:xfrm>
            <a:prstGeom prst="rect">
              <a:avLst/>
            </a:prstGeom>
          </p:spPr>
        </p:pic>
        <p:pic>
          <p:nvPicPr>
            <p:cNvPr id="347" name="Picture 3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85" y="2970652"/>
              <a:ext cx="1625195" cy="1513113"/>
            </a:xfrm>
            <a:prstGeom prst="rect">
              <a:avLst/>
            </a:prstGeom>
          </p:spPr>
        </p:pic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803" y="2998624"/>
              <a:ext cx="1625195" cy="1513113"/>
            </a:xfrm>
            <a:prstGeom prst="rect">
              <a:avLst/>
            </a:prstGeom>
          </p:spPr>
        </p:pic>
        <p:pic>
          <p:nvPicPr>
            <p:cNvPr id="349" name="Picture 3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02" y="2411592"/>
              <a:ext cx="1625195" cy="1513113"/>
            </a:xfrm>
            <a:prstGeom prst="rect">
              <a:avLst/>
            </a:prstGeom>
          </p:spPr>
        </p:pic>
        <p:pic>
          <p:nvPicPr>
            <p:cNvPr id="350" name="Picture 3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620" y="2439564"/>
              <a:ext cx="1625195" cy="1513113"/>
            </a:xfrm>
            <a:prstGeom prst="rect">
              <a:avLst/>
            </a:prstGeom>
          </p:spPr>
        </p:pic>
        <p:pic>
          <p:nvPicPr>
            <p:cNvPr id="351" name="Picture 3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85" y="2465956"/>
              <a:ext cx="1625195" cy="1513113"/>
            </a:xfrm>
            <a:prstGeom prst="rect">
              <a:avLst/>
            </a:prstGeom>
          </p:spPr>
        </p:pic>
        <p:pic>
          <p:nvPicPr>
            <p:cNvPr id="352" name="Picture 3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464" y="2491589"/>
              <a:ext cx="1625195" cy="1513113"/>
            </a:xfrm>
            <a:prstGeom prst="rect">
              <a:avLst/>
            </a:prstGeom>
          </p:spPr>
        </p:pic>
        <p:pic>
          <p:nvPicPr>
            <p:cNvPr id="353" name="Picture 3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10" y="3521444"/>
              <a:ext cx="1625195" cy="1513113"/>
            </a:xfrm>
            <a:prstGeom prst="rect">
              <a:avLst/>
            </a:prstGeom>
          </p:spPr>
        </p:pic>
        <p:pic>
          <p:nvPicPr>
            <p:cNvPr id="354" name="Picture 3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03" y="3548007"/>
              <a:ext cx="1625195" cy="1513113"/>
            </a:xfrm>
            <a:prstGeom prst="rect">
              <a:avLst/>
            </a:prstGeom>
          </p:spPr>
        </p:pic>
        <p:pic>
          <p:nvPicPr>
            <p:cNvPr id="355" name="Picture 3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930" y="3570312"/>
              <a:ext cx="1625195" cy="1513113"/>
            </a:xfrm>
            <a:prstGeom prst="rect">
              <a:avLst/>
            </a:prstGeom>
          </p:spPr>
        </p:pic>
        <p:pic>
          <p:nvPicPr>
            <p:cNvPr id="356" name="Picture 3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108" y="3597247"/>
              <a:ext cx="1625195" cy="1513113"/>
            </a:xfrm>
            <a:prstGeom prst="rect">
              <a:avLst/>
            </a:prstGeom>
          </p:spPr>
        </p:pic>
        <p:pic>
          <p:nvPicPr>
            <p:cNvPr id="357" name="Picture 3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9" y="3014289"/>
              <a:ext cx="1625195" cy="1513113"/>
            </a:xfrm>
            <a:prstGeom prst="rect">
              <a:avLst/>
            </a:prstGeom>
          </p:spPr>
        </p:pic>
        <p:pic>
          <p:nvPicPr>
            <p:cNvPr id="358" name="Picture 3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937" y="3039922"/>
              <a:ext cx="1625195" cy="1513113"/>
            </a:xfrm>
            <a:prstGeom prst="rect">
              <a:avLst/>
            </a:prstGeom>
          </p:spPr>
        </p:pic>
        <p:pic>
          <p:nvPicPr>
            <p:cNvPr id="359" name="Picture 3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526" y="3068652"/>
              <a:ext cx="1625195" cy="1513113"/>
            </a:xfrm>
            <a:prstGeom prst="rect">
              <a:avLst/>
            </a:prstGeom>
          </p:spPr>
        </p:pic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464" y="3093346"/>
              <a:ext cx="1625195" cy="1513113"/>
            </a:xfrm>
            <a:prstGeom prst="rect">
              <a:avLst/>
            </a:prstGeom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55" y="2510630"/>
              <a:ext cx="1625195" cy="1513113"/>
            </a:xfrm>
            <a:prstGeom prst="rect">
              <a:avLst/>
            </a:prstGeom>
          </p:spPr>
        </p:pic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937" y="2538011"/>
              <a:ext cx="1625195" cy="1513113"/>
            </a:xfrm>
            <a:prstGeom prst="rect">
              <a:avLst/>
            </a:prstGeom>
          </p:spPr>
        </p:pic>
        <p:pic>
          <p:nvPicPr>
            <p:cNvPr id="363" name="Picture 3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930" y="2566940"/>
              <a:ext cx="1625195" cy="1513113"/>
            </a:xfrm>
            <a:prstGeom prst="rect">
              <a:avLst/>
            </a:prstGeom>
          </p:spPr>
        </p:pic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144" y="2592573"/>
              <a:ext cx="1625195" cy="1513113"/>
            </a:xfrm>
            <a:prstGeom prst="rect">
              <a:avLst/>
            </a:prstGeom>
          </p:spPr>
        </p:pic>
      </p:grpSp>
      <p:sp>
        <p:nvSpPr>
          <p:cNvPr id="393" name="Oval 392"/>
          <p:cNvSpPr/>
          <p:nvPr/>
        </p:nvSpPr>
        <p:spPr>
          <a:xfrm>
            <a:off x="667474" y="2411592"/>
            <a:ext cx="3291524" cy="266845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0" name="Group 399"/>
          <p:cNvGrpSpPr/>
          <p:nvPr/>
        </p:nvGrpSpPr>
        <p:grpSpPr>
          <a:xfrm>
            <a:off x="4400927" y="2359854"/>
            <a:ext cx="3366510" cy="2698345"/>
            <a:chOff x="4400927" y="2359854"/>
            <a:chExt cx="3366510" cy="2698345"/>
          </a:xfrm>
        </p:grpSpPr>
        <p:grpSp>
          <p:nvGrpSpPr>
            <p:cNvPr id="390" name="Group 389"/>
            <p:cNvGrpSpPr/>
            <p:nvPr/>
          </p:nvGrpSpPr>
          <p:grpSpPr>
            <a:xfrm>
              <a:off x="4403531" y="2855848"/>
              <a:ext cx="3363906" cy="2202351"/>
              <a:chOff x="4403531" y="2855848"/>
              <a:chExt cx="3363906" cy="2202351"/>
            </a:xfrm>
          </p:grpSpPr>
          <p:pic>
            <p:nvPicPr>
              <p:cNvPr id="365" name="Picture 36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463" y="3359626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66" name="Picture 3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2567" y="3385759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67" name="Picture 3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646" y="3407923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68" name="Picture 3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2242" y="3438234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1" name="Picture 3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3531" y="3471156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2" name="Picture 3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635" y="3497289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3" name="Picture 3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714" y="3519453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4" name="Picture 37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632" y="3545086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7" name="Picture 37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463" y="2855848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8" name="Picture 37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2567" y="2881981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79" name="Picture 37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646" y="2904145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80" name="Picture 3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7564" y="2932117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83" name="Picture 38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3531" y="2967378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84" name="Picture 3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635" y="2993511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85" name="Picture 3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714" y="3015675"/>
                <a:ext cx="1625195" cy="1513113"/>
              </a:xfrm>
              <a:prstGeom prst="rect">
                <a:avLst/>
              </a:prstGeom>
            </p:spPr>
          </p:pic>
          <p:pic>
            <p:nvPicPr>
              <p:cNvPr id="386" name="Picture 38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632" y="3043647"/>
                <a:ext cx="1625195" cy="1513113"/>
              </a:xfrm>
              <a:prstGeom prst="rect">
                <a:avLst/>
              </a:prstGeom>
            </p:spPr>
          </p:pic>
        </p:grpSp>
        <p:pic>
          <p:nvPicPr>
            <p:cNvPr id="394" name="Picture 3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070" y="2426732"/>
              <a:ext cx="1625195" cy="1513113"/>
            </a:xfrm>
            <a:prstGeom prst="rect">
              <a:avLst/>
            </a:prstGeom>
          </p:spPr>
        </p:pic>
        <p:pic>
          <p:nvPicPr>
            <p:cNvPr id="395" name="Picture 3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16" y="2532046"/>
              <a:ext cx="1625195" cy="1513113"/>
            </a:xfrm>
            <a:prstGeom prst="rect">
              <a:avLst/>
            </a:prstGeom>
          </p:spPr>
        </p:pic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183" y="2359854"/>
              <a:ext cx="1625195" cy="1513113"/>
            </a:xfrm>
            <a:prstGeom prst="rect">
              <a:avLst/>
            </a:prstGeom>
          </p:spPr>
        </p:pic>
        <p:pic>
          <p:nvPicPr>
            <p:cNvPr id="397" name="Picture 3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927" y="2457865"/>
              <a:ext cx="1625195" cy="15131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3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  <p:bldP spid="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8" y="627595"/>
            <a:ext cx="606012" cy="44767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0" y="627596"/>
            <a:ext cx="544195" cy="44767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75" y="627596"/>
            <a:ext cx="586105" cy="44767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63" y="208218"/>
            <a:ext cx="571704" cy="4540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6368" y="208218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Activities: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5090" y="627596"/>
            <a:ext cx="30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– not for first choice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68" y="1125315"/>
            <a:ext cx="4612653" cy="3271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74" y="3310632"/>
            <a:ext cx="4595676" cy="3268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2463" y="1125315"/>
            <a:ext cx="2620569" cy="46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1817" y="4071039"/>
            <a:ext cx="38082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in pairs….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share.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858"/>
          <a:stretch/>
        </p:blipFill>
        <p:spPr>
          <a:xfrm>
            <a:off x="434014" y="535577"/>
            <a:ext cx="4307803" cy="46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5" y="692331"/>
            <a:ext cx="7228794" cy="52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>
            <a:extLst>
              <a:ext uri="{FF2B5EF4-FFF2-40B4-BE49-F238E27FC236}">
                <a16:creationId xmlns:a16="http://schemas.microsoft.com/office/drawing/2014/main" id="{7770B526-1CC2-4D3C-8DA5-BA2BE5279C74}"/>
              </a:ext>
            </a:extLst>
          </p:cNvPr>
          <p:cNvSpPr txBox="1"/>
          <p:nvPr/>
        </p:nvSpPr>
        <p:spPr>
          <a:xfrm>
            <a:off x="668983" y="540089"/>
            <a:ext cx="7846871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volume of each 3D shape?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the volume of each cube is 1 cm³, what is the volume of each shape?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2DACFFA5-A21D-445A-82FC-A07D9EE4A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26" y="2057761"/>
            <a:ext cx="1371719" cy="128027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E6C34D9-9C93-4465-8678-0D6F2A689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7" y="1774960"/>
            <a:ext cx="1371719" cy="128027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85A80F4-884F-4544-BDF0-FB3204A5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3" y="1819007"/>
            <a:ext cx="1371719" cy="128027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A134C2B0-7EAF-4B55-B7A9-BEE5C1EB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1437"/>
            <a:ext cx="1371719" cy="1280271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2FE29C39-322D-469C-84AF-E66D12D50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2" y="1841031"/>
            <a:ext cx="1371719" cy="1280271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0FE2DE8-65FF-4121-B0BC-D575BE54D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0" y="1860213"/>
            <a:ext cx="1371719" cy="1280271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10E8102-2772-4548-88AC-EE95B53FF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18" y="1436174"/>
            <a:ext cx="1371719" cy="128027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517825F-71B6-4977-B48C-2FA73F916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32" y="1793452"/>
            <a:ext cx="1371719" cy="1280271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06C496EB-DE8B-4BC6-AC9F-FC0D3393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5" y="1362351"/>
            <a:ext cx="1371719" cy="128027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FBADA9B8-25D1-41EE-A103-35D842B4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31" y="1815476"/>
            <a:ext cx="1371719" cy="1280271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288C82A3-1398-44DA-816B-23E619DF3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1" y="1589449"/>
            <a:ext cx="1371719" cy="128027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9DDB48A-4165-4A65-B704-5F24B7A39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20" y="1611473"/>
            <a:ext cx="1371719" cy="1280271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D9FEFF7-E650-4D6B-9A68-A5ACE67A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52" y="1631781"/>
            <a:ext cx="1371719" cy="1280271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D25ED7EC-9CBE-4690-8E86-E0F4BD8D4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9" y="1200895"/>
            <a:ext cx="1371719" cy="1280271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0B169FD-4A3F-476B-AB83-F4AB5DC3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2" y="1012591"/>
            <a:ext cx="1371719" cy="1280271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3F5B2A4D-DB45-4D9C-89AE-BA01994D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60" y="1834791"/>
            <a:ext cx="1371719" cy="1280271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AE32B07C-0DBD-4F89-B649-E17CBCF04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55" y="1384374"/>
            <a:ext cx="1371719" cy="128027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433EC45-317C-46AA-9909-41B4D3F95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16" y="781977"/>
            <a:ext cx="1371719" cy="1280271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9CC4033D-E020-4024-822C-3816E8A43EDF}"/>
              </a:ext>
            </a:extLst>
          </p:cNvPr>
          <p:cNvSpPr txBox="1"/>
          <p:nvPr/>
        </p:nvSpPr>
        <p:spPr>
          <a:xfrm>
            <a:off x="1067712" y="3010690"/>
            <a:ext cx="334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cubes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2593283-D410-4C46-8577-CF40D6596B16}"/>
              </a:ext>
            </a:extLst>
          </p:cNvPr>
          <p:cNvSpPr txBox="1"/>
          <p:nvPr/>
        </p:nvSpPr>
        <p:spPr>
          <a:xfrm>
            <a:off x="3744408" y="2965952"/>
            <a:ext cx="334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cubes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12CADB4-6E69-49E7-8084-BD9D5731093E}"/>
              </a:ext>
            </a:extLst>
          </p:cNvPr>
          <p:cNvSpPr txBox="1"/>
          <p:nvPr/>
        </p:nvSpPr>
        <p:spPr>
          <a:xfrm>
            <a:off x="6597777" y="2973772"/>
            <a:ext cx="334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cubes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D853046F-F3D9-44B0-A5B0-F5535E760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23" y="4654605"/>
            <a:ext cx="1371719" cy="128027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00733A3A-9696-4958-AABA-1CC46015E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92" y="4677318"/>
            <a:ext cx="1371719" cy="1280271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C625FFA-1220-4C67-B7EA-A7A57BFA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1" y="4699342"/>
            <a:ext cx="1371719" cy="128027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20CFC42-359E-4B5A-9064-79368563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0" y="4722202"/>
            <a:ext cx="1371719" cy="128027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95C476FA-5BA6-4B87-A385-DBF6DEF88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39" y="4272609"/>
            <a:ext cx="1371719" cy="128027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430FAE5A-6A9F-4058-AB7D-710AFC5B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0" y="4297926"/>
            <a:ext cx="1371719" cy="1280271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C298DB63-17C9-4523-A17A-BFEDBD56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23" y="3869322"/>
            <a:ext cx="1371719" cy="1280271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ADEFFBA-D781-431F-B1D9-5E648EC0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80" y="4745078"/>
            <a:ext cx="1371719" cy="1280271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419EBEA-0FF7-4118-BA8D-126A7346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80" y="4318634"/>
            <a:ext cx="1371719" cy="128027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EC4F00B-80DD-494F-A994-19C57A7F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3" y="4949693"/>
            <a:ext cx="1371719" cy="1280271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353B1563-C1E6-432A-A695-39FBB1E2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3" y="4525417"/>
            <a:ext cx="1371719" cy="1280271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369859E0-4E7B-4C3A-99A6-7E6BAF4B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4103875"/>
            <a:ext cx="1371719" cy="1280271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F5CA2F17-FEB3-4A5E-8F0D-075B1E89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3" y="4972569"/>
            <a:ext cx="1371719" cy="1280271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B97750C-B7A7-4476-924A-257050BD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27" y="4551141"/>
            <a:ext cx="137171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8983" y="540089"/>
            <a:ext cx="7846871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volume of each 3D shape?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the volume of each cube is 1 cm³, what is the volume of each shape?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26" y="2057761"/>
            <a:ext cx="1371719" cy="12802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27" y="1774960"/>
            <a:ext cx="1371719" cy="12802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3" y="1819007"/>
            <a:ext cx="1371719" cy="12802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1437"/>
            <a:ext cx="1371719" cy="12802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2" y="1841031"/>
            <a:ext cx="1371719" cy="12802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0" y="1860213"/>
            <a:ext cx="1371719" cy="12802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18" y="1436174"/>
            <a:ext cx="1371719" cy="12802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32" y="1793452"/>
            <a:ext cx="1371719" cy="12802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5" y="1362351"/>
            <a:ext cx="1371719" cy="12802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31" y="1815476"/>
            <a:ext cx="1371719" cy="12802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1" y="1589449"/>
            <a:ext cx="1371719" cy="1280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20" y="1611473"/>
            <a:ext cx="1371719" cy="12802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52" y="1631781"/>
            <a:ext cx="1371719" cy="128027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9" y="1200895"/>
            <a:ext cx="1371719" cy="12802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2" y="1012591"/>
            <a:ext cx="1371719" cy="12802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60" y="1834791"/>
            <a:ext cx="1371719" cy="12802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55" y="1384374"/>
            <a:ext cx="1371719" cy="1280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16" y="781977"/>
            <a:ext cx="1371719" cy="1280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7712" y="3010690"/>
            <a:ext cx="334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cubes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44408" y="2965952"/>
            <a:ext cx="334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cubes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97777" y="2973772"/>
            <a:ext cx="334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___ cubes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23" y="4654605"/>
            <a:ext cx="1371719" cy="1280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92" y="4677318"/>
            <a:ext cx="1371719" cy="128027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91" y="4699342"/>
            <a:ext cx="1371719" cy="128027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0" y="4722202"/>
            <a:ext cx="1371719" cy="128027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39" y="4272609"/>
            <a:ext cx="1371719" cy="1280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0" y="4297926"/>
            <a:ext cx="1371719" cy="12802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23" y="3869322"/>
            <a:ext cx="1371719" cy="12802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80" y="4745078"/>
            <a:ext cx="1371719" cy="128027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80" y="4318634"/>
            <a:ext cx="1371719" cy="128027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3" y="4949693"/>
            <a:ext cx="1371719" cy="12802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3" y="4525417"/>
            <a:ext cx="1371719" cy="128027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4103875"/>
            <a:ext cx="1371719" cy="128027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3" y="4972569"/>
            <a:ext cx="1371719" cy="12802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27" y="4551141"/>
            <a:ext cx="1371719" cy="128027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52051" y="2980915"/>
            <a:ext cx="60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29482" y="2943929"/>
            <a:ext cx="60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5930" y="2941998"/>
            <a:ext cx="60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56121" y="5097967"/>
            <a:ext cx="187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 cm³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56095" y="5092269"/>
            <a:ext cx="187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cm³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8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39497" cy="6518366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u="sng" dirty="0" smtClean="0">
                <a:latin typeface="+mn-lt"/>
              </a:rPr>
              <a:t>03</a:t>
            </a:r>
            <a:r>
              <a:rPr lang="en-GB" sz="3200" b="1" u="sng" dirty="0" smtClean="0">
                <a:latin typeface="+mn-lt"/>
              </a:rPr>
              <a:t>.03.21</a:t>
            </a:r>
            <a:r>
              <a:rPr lang="en-GB" sz="3200" b="1" dirty="0" smtClean="0">
                <a:latin typeface="+mn-lt"/>
              </a:rPr>
              <a:t/>
            </a:r>
            <a:br>
              <a:rPr lang="en-GB" sz="3200" b="1" dirty="0" smtClean="0">
                <a:latin typeface="+mn-lt"/>
              </a:rPr>
            </a:br>
            <a:r>
              <a:rPr lang="en-GB" sz="3200" b="1" u="sng" dirty="0" smtClean="0">
                <a:latin typeface="+mn-lt"/>
              </a:rPr>
              <a:t>WALT – find </a:t>
            </a:r>
            <a:r>
              <a:rPr lang="en-GB" sz="3200" b="1" u="sng" dirty="0" smtClean="0">
                <a:latin typeface="+mn-lt"/>
              </a:rPr>
              <a:t>volume by counting squares</a:t>
            </a:r>
            <a:r>
              <a:rPr lang="en-GB" sz="3200" b="1" dirty="0" smtClean="0">
                <a:solidFill>
                  <a:srgbClr val="FF3399"/>
                </a:solidFill>
                <a:latin typeface="+mn-lt"/>
              </a:rPr>
              <a:t/>
            </a:r>
            <a:br>
              <a:rPr lang="en-GB" sz="3200" b="1" dirty="0" smtClean="0">
                <a:solidFill>
                  <a:srgbClr val="FF3399"/>
                </a:solidFill>
                <a:latin typeface="+mn-lt"/>
              </a:rPr>
            </a:b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S.C</a:t>
            </a:r>
            <a:r>
              <a:rPr lang="en-GB" sz="3200" b="1" dirty="0" smtClean="0">
                <a:solidFill>
                  <a:srgbClr val="FF3399"/>
                </a:solidFill>
                <a:latin typeface="+mn-lt"/>
              </a:rPr>
              <a:t/>
            </a:r>
            <a:br>
              <a:rPr lang="en-GB" sz="3200" b="1" dirty="0" smtClean="0">
                <a:solidFill>
                  <a:srgbClr val="FF3399"/>
                </a:solidFill>
                <a:latin typeface="+mn-lt"/>
              </a:rPr>
            </a:b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n-GB" sz="3200" b="1" dirty="0">
                <a:solidFill>
                  <a:schemeClr val="tx1"/>
                </a:solidFill>
                <a:latin typeface="+mn-lt"/>
              </a:rPr>
              <a:t>know that volume describes the solid space that an object takes up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r>
              <a:rPr lang="en-GB" sz="3200" b="1" dirty="0">
                <a:solidFill>
                  <a:schemeClr val="tx1"/>
                </a:solidFill>
                <a:latin typeface="+mn-lt"/>
              </a:rPr>
              <a:t>- know that volume is measured in cubic units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r>
              <a:rPr lang="en-GB" sz="3200" b="1" dirty="0">
                <a:solidFill>
                  <a:schemeClr val="tx1"/>
                </a:solidFill>
                <a:latin typeface="+mn-lt"/>
              </a:rPr>
              <a:t>- begin to measure volume by counting cubes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r>
              <a:rPr lang="en-GB" sz="3200" b="1" dirty="0">
                <a:solidFill>
                  <a:schemeClr val="tx1"/>
                </a:solidFill>
                <a:latin typeface="+mn-lt"/>
              </a:rPr>
              <a:t>- understand and use units of volume e.g. cmᵌ</a:t>
            </a:r>
            <a:br>
              <a:rPr lang="en-GB" sz="3200" b="1" dirty="0">
                <a:solidFill>
                  <a:schemeClr val="tx1"/>
                </a:solidFill>
                <a:latin typeface="+mn-lt"/>
              </a:rPr>
            </a:br>
            <a:endParaRPr lang="en-GB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2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73" y="85182"/>
            <a:ext cx="7886700" cy="1137104"/>
          </a:xfrm>
        </p:spPr>
        <p:txBody>
          <a:bodyPr/>
          <a:lstStyle/>
          <a:p>
            <a:r>
              <a:rPr lang="en-GB" u="sng" dirty="0" smtClean="0"/>
              <a:t>Vocabulary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volume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cm³ m³</a:t>
            </a:r>
            <a:br>
              <a:rPr lang="en-GB" dirty="0"/>
            </a:br>
            <a:r>
              <a:rPr lang="en-GB" dirty="0"/>
              <a:t>cubed</a:t>
            </a:r>
            <a:br>
              <a:rPr lang="en-GB" dirty="0"/>
            </a:br>
            <a:r>
              <a:rPr lang="en-GB" dirty="0"/>
              <a:t>cubic cm/m</a:t>
            </a:r>
            <a:br>
              <a:rPr lang="en-GB" dirty="0"/>
            </a:br>
            <a:r>
              <a:rPr lang="en-GB" dirty="0"/>
              <a:t>space within</a:t>
            </a:r>
            <a:br>
              <a:rPr lang="en-GB" dirty="0"/>
            </a:br>
            <a:r>
              <a:rPr lang="en-GB" dirty="0"/>
              <a:t>space take up by</a:t>
            </a:r>
            <a:br>
              <a:rPr lang="en-GB" dirty="0"/>
            </a:br>
            <a:r>
              <a:rPr lang="en-GB" dirty="0"/>
              <a:t>height</a:t>
            </a:r>
            <a:br>
              <a:rPr lang="en-GB" dirty="0"/>
            </a:br>
            <a:r>
              <a:rPr lang="en-GB" dirty="0"/>
              <a:t>length</a:t>
            </a:r>
            <a:br>
              <a:rPr lang="en-GB" dirty="0"/>
            </a:br>
            <a:r>
              <a:rPr lang="en-GB" dirty="0"/>
              <a:t>width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8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17" y="40499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403" y="4763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3751" y="843466"/>
            <a:ext cx="663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volume of each 3D shape?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87" y="3932838"/>
            <a:ext cx="850960" cy="12021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42" y="4165275"/>
            <a:ext cx="850960" cy="12021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75" y="3518647"/>
            <a:ext cx="850960" cy="1202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83" y="3779169"/>
            <a:ext cx="850960" cy="12021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13" y="4406612"/>
            <a:ext cx="850960" cy="12021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92" y="4710827"/>
            <a:ext cx="850960" cy="120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9467" y="3813168"/>
                <a:ext cx="2839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Volume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7 cubes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7" y="3813168"/>
                <a:ext cx="2839936" cy="523220"/>
              </a:xfrm>
              <a:prstGeom prst="rect">
                <a:avLst/>
              </a:prstGeom>
              <a:blipFill>
                <a:blip r:embed="rId7"/>
                <a:stretch>
                  <a:fillRect l="-4292" t="-11765" r="-3219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96497" y="3601272"/>
                <a:ext cx="2839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Volume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7 cubes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97" y="3601272"/>
                <a:ext cx="2839936" cy="523220"/>
              </a:xfrm>
              <a:prstGeom prst="rect">
                <a:avLst/>
              </a:prstGeom>
              <a:blipFill>
                <a:blip r:embed="rId8"/>
                <a:stretch>
                  <a:fillRect l="-4292" t="-11628" r="-321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15310" y="5545975"/>
                <a:ext cx="32351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Volume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13 cubes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10" y="5545975"/>
                <a:ext cx="3235132" cy="523220"/>
              </a:xfrm>
              <a:prstGeom prst="rect">
                <a:avLst/>
              </a:prstGeom>
              <a:blipFill>
                <a:blip r:embed="rId9"/>
                <a:stretch>
                  <a:fillRect l="-376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141341" y="1337371"/>
            <a:ext cx="1449281" cy="2680215"/>
            <a:chOff x="1141341" y="1337371"/>
            <a:chExt cx="1449281" cy="2680215"/>
          </a:xfrm>
        </p:grpSpPr>
        <p:grpSp>
          <p:nvGrpSpPr>
            <p:cNvPr id="13" name="Group 12"/>
            <p:cNvGrpSpPr/>
            <p:nvPr/>
          </p:nvGrpSpPr>
          <p:grpSpPr>
            <a:xfrm>
              <a:off x="1141341" y="1337371"/>
              <a:ext cx="1120074" cy="2446866"/>
              <a:chOff x="1489725" y="1592707"/>
              <a:chExt cx="1120074" cy="244686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1847" y="2703753"/>
                <a:ext cx="779027" cy="110057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6652" y="2939001"/>
                <a:ext cx="779027" cy="110057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9725" y="2332548"/>
                <a:ext cx="779027" cy="110057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772" y="2567796"/>
                <a:ext cx="779027" cy="11005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1203" y="1960791"/>
                <a:ext cx="779027" cy="110057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202" y="1592707"/>
                <a:ext cx="779027" cy="1100572"/>
              </a:xfrm>
              <a:prstGeom prst="rect">
                <a:avLst/>
              </a:prstGeom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595" y="2917014"/>
              <a:ext cx="779027" cy="110057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4813974" y="1635194"/>
            <a:ext cx="2134801" cy="2187911"/>
            <a:chOff x="4813974" y="1635194"/>
            <a:chExt cx="2134801" cy="218791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084" y="2242184"/>
              <a:ext cx="779027" cy="11005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748" y="2483702"/>
              <a:ext cx="779027" cy="11005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74" y="2008232"/>
              <a:ext cx="779027" cy="11005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397" y="2243509"/>
              <a:ext cx="779027" cy="110057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960" y="2483855"/>
              <a:ext cx="779027" cy="11005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507" y="2722533"/>
              <a:ext cx="779027" cy="110057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170" y="1635194"/>
              <a:ext cx="779027" cy="1100572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06" y="4037952"/>
            <a:ext cx="850960" cy="12021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55" y="4298477"/>
            <a:ext cx="850960" cy="12021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05" y="4192741"/>
            <a:ext cx="850960" cy="12021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32" y="4453266"/>
            <a:ext cx="850960" cy="12021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26" y="3781668"/>
            <a:ext cx="850960" cy="12021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54" y="4045313"/>
            <a:ext cx="850960" cy="12021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95" y="4713329"/>
            <a:ext cx="850960" cy="12021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19" y="4973850"/>
            <a:ext cx="850960" cy="120219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39" y="4304094"/>
            <a:ext cx="850960" cy="120219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64" y="4564622"/>
            <a:ext cx="850960" cy="12021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90" y="4456007"/>
            <a:ext cx="1831414" cy="1623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2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61" y="1608190"/>
            <a:ext cx="850960" cy="120219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58" y="1868413"/>
            <a:ext cx="850960" cy="120219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55" y="2133930"/>
            <a:ext cx="850960" cy="1202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017" y="40499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403" y="4763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3997729"/>
            <a:ext cx="850960" cy="12021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6" y="4230166"/>
            <a:ext cx="850960" cy="12021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7" y="3516126"/>
            <a:ext cx="850960" cy="1202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27" y="3774504"/>
            <a:ext cx="850960" cy="12021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97" y="4471503"/>
            <a:ext cx="850960" cy="12021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39" y="4703940"/>
            <a:ext cx="850960" cy="120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15310" y="5545975"/>
                <a:ext cx="32351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Volume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13 cubes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10" y="5545975"/>
                <a:ext cx="3235132" cy="523220"/>
              </a:xfrm>
              <a:prstGeom prst="rect">
                <a:avLst/>
              </a:prstGeom>
              <a:blipFill>
                <a:blip r:embed="rId7"/>
                <a:stretch>
                  <a:fillRect l="-376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66" y="4034747"/>
            <a:ext cx="850960" cy="12021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94" y="4293124"/>
            <a:ext cx="850960" cy="12021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87" y="4188288"/>
            <a:ext cx="850960" cy="12021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3" y="4449617"/>
            <a:ext cx="850960" cy="12021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46" y="3774129"/>
            <a:ext cx="850960" cy="12021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12" y="4035111"/>
            <a:ext cx="850960" cy="12021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53" y="4707582"/>
            <a:ext cx="850960" cy="12021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4954114"/>
            <a:ext cx="850960" cy="120219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1" y="4291584"/>
            <a:ext cx="850960" cy="120219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4553981"/>
            <a:ext cx="850960" cy="12021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90" y="4456007"/>
            <a:ext cx="1831414" cy="162321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70074" y="2635171"/>
            <a:ext cx="3636482" cy="864174"/>
          </a:xfrm>
          <a:prstGeom prst="wedgeRoundRectCallout">
            <a:avLst>
              <a:gd name="adj1" fmla="val 29296"/>
              <a:gd name="adj2" fmla="val 115851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needed 16 cubes to build this cuboid.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0" y="2393632"/>
            <a:ext cx="850960" cy="120219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75" y="1873727"/>
            <a:ext cx="850960" cy="120219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89" y="2137298"/>
            <a:ext cx="850960" cy="120219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64" y="2399887"/>
            <a:ext cx="850960" cy="120219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34" y="2657804"/>
            <a:ext cx="850960" cy="120219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25" y="1209491"/>
            <a:ext cx="850960" cy="120219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7" y="1468758"/>
            <a:ext cx="850960" cy="120219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83" y="1729104"/>
            <a:ext cx="850960" cy="120219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60" y="1989709"/>
            <a:ext cx="850960" cy="120219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33" y="1467708"/>
            <a:ext cx="850960" cy="120219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51" y="1728690"/>
            <a:ext cx="850960" cy="120219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76" y="1989735"/>
            <a:ext cx="850960" cy="120219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61" y="2251030"/>
            <a:ext cx="850960" cy="120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214326" y="5540526"/>
                <a:ext cx="32351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>
                    <a:solidFill>
                      <a:schemeClr val="accent1"/>
                    </a:solidFill>
                  </a:rPr>
                  <a:t>Volume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16 cubes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26" y="5540526"/>
                <a:ext cx="3235132" cy="523220"/>
              </a:xfrm>
              <a:prstGeom prst="rect">
                <a:avLst/>
              </a:prstGeom>
              <a:blipFill>
                <a:blip r:embed="rId9"/>
                <a:stretch>
                  <a:fillRect l="-376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36" y="4666515"/>
            <a:ext cx="1919358" cy="1577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 animBg="1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|0.7|21.6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.8|2.7|4|1.7|7.2|5.7|0.8|0.9|0.9|1.1|4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2.6|8.4|1|0.8|2.4|3.4|0.7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.1|1.2|2.4|6.5|1.9|5.3|10.1|1.5|2.3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6.5|0.7|0.8|0.7|0.5|0.8|0.7|0.6|0.8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3.8|2.9|3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cee99ee9-287b-4f9a-957c-ba5ae7375c9a"/>
    <ds:schemaRef ds:uri="http://purl.org/dc/dcmitype/"/>
    <ds:schemaRef ds:uri="522d4c35-b548-4432-90ae-af4376e1c4b4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8488AF-BE75-4D8D-813A-AE371BFB2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16352</TotalTime>
  <Words>224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Bariol</vt:lpstr>
      <vt:lpstr>Bariol Regular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03.03.21 WALT – find volume by counting squares S.C - know that volume describes the solid space that an object takes up - know that volume is measured in cubic units - begin to measure volume by counting cubes - understand and use units of volume e.g. cmᵌ </vt:lpstr>
      <vt:lpstr>Vocabulary volume cm³ m³ cubed cubic cm/m space within space take up by height length width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Staff - Samantha Smith</cp:lastModifiedBy>
  <cp:revision>658</cp:revision>
  <dcterms:created xsi:type="dcterms:W3CDTF">2019-07-05T11:02:13Z</dcterms:created>
  <dcterms:modified xsi:type="dcterms:W3CDTF">2021-02-20T19:19:10Z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