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61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2EFC8-DF3D-4406-9773-C1864DD4AB61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32BE-C0FD-4A10-A0DA-279B303ECE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978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2EFC8-DF3D-4406-9773-C1864DD4AB61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32BE-C0FD-4A10-A0DA-279B303ECE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4153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2EFC8-DF3D-4406-9773-C1864DD4AB61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32BE-C0FD-4A10-A0DA-279B303ECE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9027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2EFC8-DF3D-4406-9773-C1864DD4AB61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32BE-C0FD-4A10-A0DA-279B303ECE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27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2EFC8-DF3D-4406-9773-C1864DD4AB61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32BE-C0FD-4A10-A0DA-279B303ECE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1784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2EFC8-DF3D-4406-9773-C1864DD4AB61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32BE-C0FD-4A10-A0DA-279B303ECE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26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2EFC8-DF3D-4406-9773-C1864DD4AB61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32BE-C0FD-4A10-A0DA-279B303ECE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708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2EFC8-DF3D-4406-9773-C1864DD4AB61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32BE-C0FD-4A10-A0DA-279B303ECE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5014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2EFC8-DF3D-4406-9773-C1864DD4AB61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32BE-C0FD-4A10-A0DA-279B303ECE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360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2EFC8-DF3D-4406-9773-C1864DD4AB61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32BE-C0FD-4A10-A0DA-279B303ECE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957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2EFC8-DF3D-4406-9773-C1864DD4AB61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D32BE-C0FD-4A10-A0DA-279B303ECE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217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2EFC8-DF3D-4406-9773-C1864DD4AB61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D32BE-C0FD-4A10-A0DA-279B303ECE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636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3988" y="375179"/>
            <a:ext cx="11543211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u="sng" dirty="0"/>
              <a:t>Shared Reading </a:t>
            </a: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sz="4000" dirty="0" smtClean="0"/>
              <a:t>The Diary Of a Young Girl </a:t>
            </a:r>
            <a:br>
              <a:rPr lang="en-GB" sz="4000" dirty="0" smtClean="0"/>
            </a:br>
            <a:r>
              <a:rPr lang="en-GB" sz="4000" dirty="0" smtClean="0"/>
              <a:t>Extract from </a:t>
            </a:r>
            <a:r>
              <a:rPr lang="en-GB" sz="3200" dirty="0"/>
              <a:t>SUNDAY, FEBRUARY 20, 1944 </a:t>
            </a:r>
          </a:p>
          <a:p>
            <a:endParaRPr lang="en-GB" sz="3600" dirty="0"/>
          </a:p>
          <a:p>
            <a:r>
              <a:rPr lang="en-GB" sz="3200" dirty="0"/>
              <a:t/>
            </a:r>
            <a:br>
              <a:rPr lang="en-GB" sz="3200" dirty="0"/>
            </a:br>
            <a:r>
              <a:rPr lang="en-GB" sz="3200" b="1" dirty="0"/>
              <a:t>Read through diary entry and identify rubric features. </a:t>
            </a:r>
          </a:p>
          <a:p>
            <a:r>
              <a:rPr lang="en-GB" sz="3200" b="1" dirty="0"/>
              <a:t>Could any features be added?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386068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9560345"/>
              </p:ext>
            </p:extLst>
          </p:nvPr>
        </p:nvGraphicFramePr>
        <p:xfrm>
          <a:off x="300446" y="510082"/>
          <a:ext cx="11286308" cy="5804916"/>
        </p:xfrm>
        <a:graphic>
          <a:graphicData uri="http://schemas.openxmlformats.org/drawingml/2006/table">
            <a:tbl>
              <a:tblPr firstRow="1" firstCol="1" bandRow="1"/>
              <a:tblGrid>
                <a:gridCol w="11286308">
                  <a:extLst>
                    <a:ext uri="{9D8B030D-6E8A-4147-A177-3AD203B41FA5}">
                      <a16:colId xmlns:a16="http://schemas.microsoft.com/office/drawing/2014/main" val="2239576453"/>
                    </a:ext>
                  </a:extLst>
                </a:gridCol>
              </a:tblGrid>
              <a:tr h="2641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baseline="0" dirty="0" smtClean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Wednesday 3</a:t>
                      </a:r>
                      <a:r>
                        <a:rPr lang="en-GB" sz="2400" b="1" u="sng" baseline="30000" dirty="0" smtClean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rd</a:t>
                      </a:r>
                      <a:r>
                        <a:rPr lang="en-GB" sz="2400" b="1" u="sng" baseline="0" dirty="0" smtClean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b="1" u="sng" dirty="0" smtClean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March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 smtClean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WALT </a:t>
                      </a:r>
                      <a:r>
                        <a:rPr lang="en-GB" sz="2400" b="1" u="sng" dirty="0"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 a range of rubric features (Shared Writing)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b="1" u="sng" dirty="0">
                          <a:solidFill>
                            <a:srgbClr val="FF3399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Success Criteria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Clr>
                          <a:srgbClr val="FF3399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en-GB" sz="1800" b="1" dirty="0">
                          <a:solidFill>
                            <a:srgbClr val="FF3399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can use a range of conjunctions</a:t>
                      </a:r>
                      <a:endParaRPr lang="en-GB" sz="2400" dirty="0">
                        <a:solidFill>
                          <a:srgbClr val="FF3399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Clr>
                          <a:srgbClr val="FF3399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en-GB" sz="1800" b="1" dirty="0">
                          <a:solidFill>
                            <a:srgbClr val="FF3399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can up-level vocabulary choices using a thesaurus</a:t>
                      </a:r>
                      <a:endParaRPr lang="en-GB" sz="2400" dirty="0">
                        <a:solidFill>
                          <a:srgbClr val="FF3399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Clr>
                          <a:srgbClr val="FF3399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en-GB" sz="1800" b="1" dirty="0">
                          <a:solidFill>
                            <a:srgbClr val="FF3399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can use a range of fronted adverbials</a:t>
                      </a:r>
                      <a:endParaRPr lang="en-GB" sz="2400" dirty="0">
                        <a:solidFill>
                          <a:srgbClr val="FF3399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Clr>
                          <a:srgbClr val="FF3399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en-GB" sz="1800" b="1" dirty="0">
                          <a:solidFill>
                            <a:srgbClr val="FF3399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can use relevant Y5/6 spelling words throughout my writing </a:t>
                      </a:r>
                      <a:endParaRPr lang="en-GB" sz="2400" dirty="0">
                        <a:solidFill>
                          <a:srgbClr val="FF3399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Clr>
                          <a:srgbClr val="FF3399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en-GB" sz="1800" b="1" dirty="0">
                          <a:solidFill>
                            <a:srgbClr val="FF3399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can proof read my work and check it makes sense</a:t>
                      </a:r>
                      <a:endParaRPr lang="en-GB" sz="2400" dirty="0">
                        <a:solidFill>
                          <a:srgbClr val="FF3399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Clr>
                          <a:srgbClr val="FF3399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en-GB" sz="1800" b="1" dirty="0">
                          <a:solidFill>
                            <a:srgbClr val="FF3399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can check I have maintained a consistent tense throughout my writing </a:t>
                      </a:r>
                      <a:endParaRPr lang="en-GB" sz="2400" dirty="0">
                        <a:solidFill>
                          <a:srgbClr val="FF3399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Clr>
                          <a:srgbClr val="FF3399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en-GB" sz="1800" b="1" dirty="0">
                          <a:solidFill>
                            <a:srgbClr val="FF3399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can act on any ‘green’ comments or verbal feedback made </a:t>
                      </a:r>
                      <a:endParaRPr lang="en-GB" sz="2400" dirty="0">
                        <a:solidFill>
                          <a:srgbClr val="FF3399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Clr>
                          <a:srgbClr val="FF3399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en-GB" sz="1800" b="1" dirty="0">
                          <a:solidFill>
                            <a:srgbClr val="FF3399"/>
                          </a:solidFill>
                          <a:effectLst/>
                          <a:latin typeface="Comic Sans MS" panose="030F0702030302020204" pitchFamily="66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can check my work against the rubric</a:t>
                      </a:r>
                      <a:endParaRPr lang="en-GB" sz="2400" dirty="0">
                        <a:solidFill>
                          <a:srgbClr val="FF3399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Diary entry </a:t>
                      </a:r>
                      <a:r>
                        <a:rPr lang="en-GB" sz="32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en-GB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be written today. Edit as you write focussing on rubric features. 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07291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9223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8011" y="383551"/>
            <a:ext cx="9653452" cy="5197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3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SPAG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Up-levelling </a:t>
            </a: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vocabulary task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GB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Thesaurus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 word lists for </a:t>
            </a:r>
            <a:r>
              <a:rPr lang="en-GB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words below</a:t>
            </a:r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Bad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Cold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Saw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Nice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Got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Scared </a:t>
            </a:r>
            <a:endParaRPr lang="en-GB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Quiet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Sat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058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2697" y="383808"/>
            <a:ext cx="11299372" cy="4584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b="1" u="none" strike="noStrike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sz="3200" i="1" dirty="0"/>
              <a:t>Who is our audience</a:t>
            </a:r>
            <a:r>
              <a:rPr lang="en-GB" sz="3200" i="1" dirty="0" smtClean="0"/>
              <a:t>?</a:t>
            </a:r>
          </a:p>
          <a:p>
            <a:pPr algn="ctr"/>
            <a:endParaRPr lang="en-GB" sz="3200" i="1" dirty="0"/>
          </a:p>
          <a:p>
            <a:pPr algn="ctr"/>
            <a:endParaRPr lang="en-GB" sz="3200" dirty="0"/>
          </a:p>
          <a:p>
            <a:pPr algn="ctr"/>
            <a:r>
              <a:rPr lang="en-GB" sz="3200" i="1" dirty="0"/>
              <a:t>What is our purpose?</a:t>
            </a:r>
            <a:endParaRPr lang="en-GB" sz="3200" dirty="0"/>
          </a:p>
          <a:p>
            <a:pPr algn="ctr"/>
            <a:r>
              <a:rPr lang="en-GB" sz="3200" i="1" dirty="0"/>
              <a:t> </a:t>
            </a:r>
            <a:endParaRPr lang="en-GB" sz="3200" i="1" dirty="0" smtClean="0"/>
          </a:p>
          <a:p>
            <a:pPr algn="ctr"/>
            <a:endParaRPr lang="en-GB" sz="3200" dirty="0"/>
          </a:p>
          <a:p>
            <a:pPr algn="ctr"/>
            <a:r>
              <a:rPr lang="en-GB" sz="3200" i="1" dirty="0"/>
              <a:t>What Rubric features can you recall?</a:t>
            </a:r>
            <a:endParaRPr lang="en-GB" sz="3200" dirty="0"/>
          </a:p>
          <a:p>
            <a:pPr algn="ctr"/>
            <a:r>
              <a:rPr lang="en-GB" sz="3200" i="1" dirty="0"/>
              <a:t> 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0790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1340221"/>
              </p:ext>
            </p:extLst>
          </p:nvPr>
        </p:nvGraphicFramePr>
        <p:xfrm>
          <a:off x="359047" y="120650"/>
          <a:ext cx="11110142" cy="6423797"/>
        </p:xfrm>
        <a:graphic>
          <a:graphicData uri="http://schemas.openxmlformats.org/drawingml/2006/table">
            <a:tbl>
              <a:tblPr firstRow="1" firstCol="1" bandRow="1"/>
              <a:tblGrid>
                <a:gridCol w="1310558">
                  <a:extLst>
                    <a:ext uri="{9D8B030D-6E8A-4147-A177-3AD203B41FA5}">
                      <a16:colId xmlns:a16="http://schemas.microsoft.com/office/drawing/2014/main" val="2837152704"/>
                    </a:ext>
                  </a:extLst>
                </a:gridCol>
                <a:gridCol w="1628011">
                  <a:extLst>
                    <a:ext uri="{9D8B030D-6E8A-4147-A177-3AD203B41FA5}">
                      <a16:colId xmlns:a16="http://schemas.microsoft.com/office/drawing/2014/main" val="1722124988"/>
                    </a:ext>
                  </a:extLst>
                </a:gridCol>
                <a:gridCol w="2723345">
                  <a:extLst>
                    <a:ext uri="{9D8B030D-6E8A-4147-A177-3AD203B41FA5}">
                      <a16:colId xmlns:a16="http://schemas.microsoft.com/office/drawing/2014/main" val="2141667697"/>
                    </a:ext>
                  </a:extLst>
                </a:gridCol>
                <a:gridCol w="2843256">
                  <a:extLst>
                    <a:ext uri="{9D8B030D-6E8A-4147-A177-3AD203B41FA5}">
                      <a16:colId xmlns:a16="http://schemas.microsoft.com/office/drawing/2014/main" val="284489740"/>
                    </a:ext>
                  </a:extLst>
                </a:gridCol>
                <a:gridCol w="2604972">
                  <a:extLst>
                    <a:ext uri="{9D8B030D-6E8A-4147-A177-3AD203B41FA5}">
                      <a16:colId xmlns:a16="http://schemas.microsoft.com/office/drawing/2014/main" val="2410847226"/>
                    </a:ext>
                  </a:extLst>
                </a:gridCol>
              </a:tblGrid>
              <a:tr h="304040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u="sng">
                          <a:effectLst/>
                          <a:latin typeface="Britannic Bold" panose="020B09030607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Audience:</a:t>
                      </a:r>
                      <a:r>
                        <a:rPr lang="en-GB" sz="1800">
                          <a:effectLst/>
                          <a:latin typeface="Britannic Bold" panose="020B09030607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Children learning about life during the war             </a:t>
                      </a:r>
                      <a:r>
                        <a:rPr lang="en-GB" sz="1800" u="sng">
                          <a:effectLst/>
                          <a:latin typeface="Britannic Bold" panose="020B09030607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Purpose:</a:t>
                      </a:r>
                      <a:r>
                        <a:rPr lang="en-GB" sz="1800">
                          <a:effectLst/>
                          <a:latin typeface="Britannic Bold" panose="020B09030607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Recount events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26" marR="48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1810862"/>
                  </a:ext>
                </a:extLst>
              </a:tr>
              <a:tr h="3378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SF Slapstick Comic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26" marR="48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Britannic Bold" panose="020B09030607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Objective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26" marR="48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Britannic Bold" panose="020B09030607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Towards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26" marR="48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Britannic Bold" panose="020B09030607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26" marR="48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Britannic Bold" panose="020B09030607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Above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26" marR="48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8963500"/>
                  </a:ext>
                </a:extLst>
              </a:tr>
              <a:tr h="11618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26" marR="48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ritannic Bold" panose="020B0903060703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Spellings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Year 5/6 spelling words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Thesaurus/ dictionary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26" marR="48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 can use one word from the Year 5/6 list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 can look up at least one word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26" marR="48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 can use two words in my writing and spell them correctly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 can look up at least three words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26" marR="48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 can use a range of spelling words and spell them correctly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 can use a dictionary and thesaurus accurately to improve my work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26" marR="48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1876231"/>
                  </a:ext>
                </a:extLst>
              </a:tr>
              <a:tr h="13155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>
                        <a:effectLst/>
                        <a:latin typeface="SF Slapstick Comic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SF Slapstick Comic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SF Slapstick Comic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SF Slapstick Comic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26" marR="48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Britannic Bold" panose="020B0903060703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Punctuation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Commas 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26" marR="48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 can use capital letters, full stops, question marks, exclamation marks and apostrophes in my writing 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 can use commas in lists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26" marR="48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 can use capital letters, full stops, question marks, exclamation marks, commas, apostrophes, colons and semi colons accurately in my writing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 can use commas in lists and after my fronted adverbials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26" marR="48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solidFill>
                            <a:srgbClr val="4F81B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 can use a range of punctuation throughout my writing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 can consistently use commas in lists and after fronted adverbials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26" marR="48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2367951"/>
                  </a:ext>
                </a:extLst>
              </a:tr>
              <a:tr h="15050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>
                        <a:effectLst/>
                        <a:latin typeface="SF Slapstick Comic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SF Slapstick Comic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SF Slapstick Comic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SF Slapstick Comic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26" marR="48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Britannic Bold" panose="020B0903060703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Grammar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Conjunctions </a:t>
                      </a:r>
                      <a:r>
                        <a:rPr lang="en-GB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(FANBOYS and WABUBs)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Fronted adverbials</a:t>
                      </a: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26" marR="48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 can use two conjunctions in my work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 can use fronted adverbials to start each paragraph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26" marR="48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 can use three or more conjunctions in my work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 can use fronted adverbials to start each paragraph followed by a comma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26" marR="48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 can use a range of conjunctions in my writing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 can use a range of fronted adverbials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26" marR="48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8260106"/>
                  </a:ext>
                </a:extLst>
              </a:tr>
              <a:tr h="9078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>
                        <a:effectLst/>
                        <a:latin typeface="SF Slapstick Comic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SF Slapstick Comic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SF Slapstick Comic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26" marR="48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ritannic Bold" panose="020B0903060703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Genre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Emotive language/ vocabulary choices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26" marR="48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 can use a feeling word to show emotion e.g. nervous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26" marR="48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 can give the reader a sense of emotion through my vocabulary choices and the actions of the writer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26" marR="48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3238313"/>
                  </a:ext>
                </a:extLst>
              </a:tr>
              <a:tr h="376436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 can use first person ‘I’ and past tense throughout my text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26" marR="48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5495316"/>
                  </a:ext>
                </a:extLst>
              </a:tr>
              <a:tr h="4891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26" marR="48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Britannic Bold" panose="020B0903060703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Handwriting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SF Slapstick Comic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26" marR="48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 can write legibly and join some of the time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26" marR="48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 can write in legibly, joined and with increasing speed throughout my text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26" marR="482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44293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1497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341</Words>
  <Application>Microsoft Office PowerPoint</Application>
  <PresentationFormat>Widescreen</PresentationFormat>
  <Paragraphs>127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Britannic Bold</vt:lpstr>
      <vt:lpstr>Calibri</vt:lpstr>
      <vt:lpstr>Calibri Light</vt:lpstr>
      <vt:lpstr>Comic Sans MS</vt:lpstr>
      <vt:lpstr>SF Slapstick Comic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Staff - Jade Wall</cp:lastModifiedBy>
  <cp:revision>5</cp:revision>
  <dcterms:created xsi:type="dcterms:W3CDTF">2021-02-14T14:09:03Z</dcterms:created>
  <dcterms:modified xsi:type="dcterms:W3CDTF">2021-02-24T10:51:14Z</dcterms:modified>
</cp:coreProperties>
</file>