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9" r:id="rId4"/>
    <p:sldId id="268" r:id="rId5"/>
    <p:sldId id="270" r:id="rId6"/>
    <p:sldId id="271" r:id="rId7"/>
    <p:sldId id="272" r:id="rId8"/>
    <p:sldId id="273" r:id="rId9"/>
    <p:sldId id="274" r:id="rId10"/>
    <p:sldId id="275" r:id="rId11"/>
    <p:sldId id="276"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CA095B"/>
    <a:srgbClr val="4DB1E3"/>
    <a:srgbClr val="DE1E5A"/>
    <a:srgbClr val="BC0105"/>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showGuides="1">
      <p:cViewPr varScale="1">
        <p:scale>
          <a:sx n="86" d="100"/>
          <a:sy n="86" d="100"/>
        </p:scale>
        <p:origin x="1291"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651" y="606309"/>
            <a:ext cx="7632700" cy="710552"/>
          </a:xfrm>
          <a:prstGeom prst="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sz="1600" dirty="0"/>
              <a:t>How are the treasure chests on Ten-Frame Island</a:t>
            </a:r>
            <a:br>
              <a:rPr lang="en-GB" altLang="en-US" sz="1600" dirty="0"/>
            </a:br>
            <a:r>
              <a:rPr lang="en-GB" altLang="en-US" sz="1600" dirty="0"/>
              <a:t>similar? How are they different?</a:t>
            </a:r>
          </a:p>
        </p:txBody>
      </p:sp>
      <p:pic>
        <p:nvPicPr>
          <p:cNvPr id="23" name="tre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097" y="1403980"/>
            <a:ext cx="4292461" cy="529628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486" y="243508"/>
            <a:ext cx="1258987" cy="1073136"/>
          </a:xfrm>
          <a:prstGeom prst="rect">
            <a:avLst/>
          </a:prstGeom>
        </p:spPr>
      </p:pic>
      <p:sp>
        <p:nvSpPr>
          <p:cNvPr id="11" name="Rounded Rectangle 10"/>
          <p:cNvSpPr/>
          <p:nvPr/>
        </p:nvSpPr>
        <p:spPr>
          <a:xfrm>
            <a:off x="2171293" y="2324890"/>
            <a:ext cx="825872" cy="825872"/>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231944" y="2360959"/>
            <a:ext cx="682216" cy="738664"/>
          </a:xfrm>
          <a:prstGeom prst="rect">
            <a:avLst/>
          </a:prstGeom>
        </p:spPr>
        <p:txBody>
          <a:bodyPr wrap="square" lIns="0" tIns="0" rIns="0" bIns="0">
            <a:spAutoFit/>
          </a:bodyPr>
          <a:lstStyle/>
          <a:p>
            <a:pPr algn="ctr"/>
            <a:r>
              <a:rPr lang="en-GB" altLang="en-US" sz="4800" b="1" dirty="0">
                <a:latin typeface="Twinkl" pitchFamily="2" charset="0"/>
              </a:rPr>
              <a:t>+</a:t>
            </a:r>
          </a:p>
        </p:txBody>
      </p:sp>
      <p:sp>
        <p:nvSpPr>
          <p:cNvPr id="35" name="Rectangle 34"/>
          <p:cNvSpPr/>
          <p:nvPr/>
        </p:nvSpPr>
        <p:spPr>
          <a:xfrm>
            <a:off x="5149479" y="2385085"/>
            <a:ext cx="682216" cy="738664"/>
          </a:xfrm>
          <a:prstGeom prst="rect">
            <a:avLst/>
          </a:prstGeom>
        </p:spPr>
        <p:txBody>
          <a:bodyPr wrap="square" lIns="0" tIns="0" rIns="0" bIns="0">
            <a:spAutoFit/>
          </a:bodyPr>
          <a:lstStyle/>
          <a:p>
            <a:pPr algn="ctr"/>
            <a:r>
              <a:rPr lang="en-GB" altLang="en-US" sz="4800" b="1" dirty="0">
                <a:latin typeface="Twinkl" pitchFamily="2" charset="0"/>
              </a:rPr>
              <a:t>=</a:t>
            </a:r>
          </a:p>
        </p:txBody>
      </p:sp>
      <p:grpSp>
        <p:nvGrpSpPr>
          <p:cNvPr id="6" name="Group 5"/>
          <p:cNvGrpSpPr/>
          <p:nvPr/>
        </p:nvGrpSpPr>
        <p:grpSpPr>
          <a:xfrm>
            <a:off x="4114702" y="2321239"/>
            <a:ext cx="825872" cy="825872"/>
            <a:chOff x="4064797" y="1848057"/>
            <a:chExt cx="1012094" cy="1012094"/>
          </a:xfrm>
        </p:grpSpPr>
        <p:sp>
          <p:nvSpPr>
            <p:cNvPr id="31" name="Rounded Rectangle 30"/>
            <p:cNvSpPr/>
            <p:nvPr/>
          </p:nvSpPr>
          <p:spPr>
            <a:xfrm>
              <a:off x="4064797" y="1848057"/>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158849" y="1910319"/>
              <a:ext cx="836046" cy="905222"/>
            </a:xfrm>
            <a:prstGeom prst="rect">
              <a:avLst/>
            </a:prstGeom>
          </p:spPr>
          <p:txBody>
            <a:bodyPr wrap="square" lIns="0" tIns="0" rIns="0" bIns="0">
              <a:spAutoFit/>
            </a:bodyPr>
            <a:lstStyle/>
            <a:p>
              <a:pPr algn="ctr"/>
              <a:r>
                <a:rPr lang="en-GB" altLang="en-US" sz="4800" b="1" dirty="0">
                  <a:latin typeface="Twinkl" pitchFamily="2" charset="0"/>
                </a:rPr>
                <a:t>5</a:t>
              </a:r>
            </a:p>
          </p:txBody>
        </p:sp>
      </p:grpSp>
      <p:grpSp>
        <p:nvGrpSpPr>
          <p:cNvPr id="24" name="Group 23"/>
          <p:cNvGrpSpPr/>
          <p:nvPr/>
        </p:nvGrpSpPr>
        <p:grpSpPr>
          <a:xfrm>
            <a:off x="6058112" y="2317355"/>
            <a:ext cx="825872" cy="825872"/>
            <a:chOff x="6058112" y="1591927"/>
            <a:chExt cx="1012094" cy="1012094"/>
          </a:xfrm>
        </p:grpSpPr>
        <p:sp>
          <p:nvSpPr>
            <p:cNvPr id="36" name="Rounded Rectangle 35"/>
            <p:cNvSpPr/>
            <p:nvPr/>
          </p:nvSpPr>
          <p:spPr>
            <a:xfrm>
              <a:off x="6058112" y="1591927"/>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146136" y="1658949"/>
              <a:ext cx="836046" cy="738664"/>
            </a:xfrm>
            <a:prstGeom prst="rect">
              <a:avLst/>
            </a:prstGeom>
          </p:spPr>
          <p:txBody>
            <a:bodyPr wrap="square" lIns="0" tIns="0" rIns="0" bIns="0">
              <a:spAutoFit/>
            </a:bodyPr>
            <a:lstStyle/>
            <a:p>
              <a:pPr algn="ctr"/>
              <a:r>
                <a:rPr lang="en-GB" altLang="en-US" sz="4800" b="1" dirty="0">
                  <a:latin typeface="Twinkl" pitchFamily="2" charset="0"/>
                </a:rPr>
                <a:t>10</a:t>
              </a:r>
            </a:p>
          </p:txBody>
        </p:sp>
      </p:grpSp>
      <p:grpSp>
        <p:nvGrpSpPr>
          <p:cNvPr id="64" name="Group 63"/>
          <p:cNvGrpSpPr/>
          <p:nvPr/>
        </p:nvGrpSpPr>
        <p:grpSpPr>
          <a:xfrm>
            <a:off x="1933713" y="3309496"/>
            <a:ext cx="5276576" cy="1880417"/>
            <a:chOff x="1933713" y="2931192"/>
            <a:chExt cx="5276576" cy="1880417"/>
          </a:xfrm>
        </p:grpSpPr>
        <p:sp>
          <p:nvSpPr>
            <p:cNvPr id="4" name="Rounded Rectangle 3"/>
            <p:cNvSpPr/>
            <p:nvPr/>
          </p:nvSpPr>
          <p:spPr>
            <a:xfrm>
              <a:off x="1933713" y="2931192"/>
              <a:ext cx="5276576" cy="1880417"/>
            </a:xfrm>
            <a:prstGeom prst="roundRect">
              <a:avLst>
                <a:gd name="adj" fmla="val 10125"/>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6130" y="4016831"/>
              <a:ext cx="656536" cy="64934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8036" y="4016831"/>
              <a:ext cx="656536" cy="6493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660" y="4016831"/>
              <a:ext cx="656536" cy="64934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6733" y="4016831"/>
              <a:ext cx="656536" cy="64934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218" y="4021912"/>
              <a:ext cx="656536" cy="649348"/>
            </a:xfrm>
            <a:prstGeom prst="rect">
              <a:avLst/>
            </a:prstGeom>
          </p:spPr>
        </p:pic>
        <p:cxnSp>
          <p:nvCxnSpPr>
            <p:cNvPr id="26" name="Straight Connector 25"/>
            <p:cNvCxnSpPr/>
            <p:nvPr/>
          </p:nvCxnSpPr>
          <p:spPr>
            <a:xfrm>
              <a:off x="2049581" y="3871400"/>
              <a:ext cx="4970837" cy="0"/>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977124" y="3015414"/>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034011" y="3016108"/>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090898" y="3015414"/>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147785" y="3015414"/>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grpSp>
      <p:pic>
        <p:nvPicPr>
          <p:cNvPr id="5" name="Jewel monke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766" y="2707951"/>
            <a:ext cx="574689" cy="659384"/>
          </a:xfrm>
          <a:prstGeom prst="rect">
            <a:avLst/>
          </a:prstGeom>
        </p:spPr>
      </p:pic>
      <p:pic>
        <p:nvPicPr>
          <p:cNvPr id="53" name="jewel tre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9844" y="2031267"/>
            <a:ext cx="574689" cy="659384"/>
          </a:xfrm>
          <a:prstGeom prst="rect">
            <a:avLst/>
          </a:prstGeom>
        </p:spPr>
      </p:pic>
      <p:pic>
        <p:nvPicPr>
          <p:cNvPr id="51" name="jewel tree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1529" y="2947649"/>
            <a:ext cx="574689" cy="659384"/>
          </a:xfrm>
          <a:prstGeom prst="rect">
            <a:avLst/>
          </a:prstGeom>
        </p:spPr>
      </p:pic>
      <p:pic>
        <p:nvPicPr>
          <p:cNvPr id="58" name="tre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476" y="922074"/>
            <a:ext cx="4503461" cy="5556625"/>
          </a:xfrm>
          <a:prstGeom prst="rect">
            <a:avLst/>
          </a:prstGeom>
        </p:spPr>
      </p:pic>
      <p:pic>
        <p:nvPicPr>
          <p:cNvPr id="49" name="jewel bus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960" y="4949092"/>
            <a:ext cx="574689" cy="659384"/>
          </a:xfrm>
          <a:prstGeom prst="rect">
            <a:avLst/>
          </a:prstGeom>
        </p:spPr>
      </p:pic>
      <p:pic>
        <p:nvPicPr>
          <p:cNvPr id="21" name="bus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136" y="5040744"/>
            <a:ext cx="2516801" cy="1811591"/>
          </a:xfrm>
          <a:prstGeom prst="rect">
            <a:avLst/>
          </a:prstGeom>
        </p:spPr>
      </p:pic>
      <p:pic>
        <p:nvPicPr>
          <p:cNvPr id="50" name="jewel rock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6242" y="5709271"/>
            <a:ext cx="574689" cy="659384"/>
          </a:xfrm>
          <a:prstGeom prst="rect">
            <a:avLst/>
          </a:prstGeom>
        </p:spPr>
      </p:pic>
      <p:pic>
        <p:nvPicPr>
          <p:cNvPr id="25" name="rock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7760" y="5541947"/>
            <a:ext cx="1812736" cy="1156400"/>
          </a:xfrm>
          <a:prstGeom prst="rect">
            <a:avLst/>
          </a:prstGeom>
        </p:spPr>
      </p:pic>
      <p:pic>
        <p:nvPicPr>
          <p:cNvPr id="54" name="monke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891" y="2414795"/>
            <a:ext cx="1011930" cy="1044192"/>
          </a:xfrm>
          <a:prstGeom prst="rect">
            <a:avLst/>
          </a:prstGeom>
        </p:spPr>
      </p:pic>
      <p:sp>
        <p:nvSpPr>
          <p:cNvPr id="66" name="Rectangle 65"/>
          <p:cNvSpPr/>
          <p:nvPr/>
        </p:nvSpPr>
        <p:spPr>
          <a:xfrm>
            <a:off x="2133312" y="1403980"/>
            <a:ext cx="4818711" cy="738664"/>
          </a:xfrm>
          <a:prstGeom prst="rect">
            <a:avLst/>
          </a:prstGeom>
        </p:spPr>
        <p:txBody>
          <a:bodyPr wrap="square" lIns="0" tIns="0" rIns="0" bIns="0">
            <a:spAutoFit/>
          </a:bodyPr>
          <a:lstStyle/>
          <a:p>
            <a:pPr algn="ctr"/>
            <a:r>
              <a:rPr lang="en-GB" altLang="en-US" sz="1600" dirty="0"/>
              <a:t>Before you count this treasure, can you make a sensible guess about how many jewels are missing from this chest? Why do you think that?</a:t>
            </a:r>
          </a:p>
        </p:txBody>
      </p:sp>
      <p:sp>
        <p:nvSpPr>
          <p:cNvPr id="63" name="monkey jewel trigger"/>
          <p:cNvSpPr txBox="1"/>
          <p:nvPr/>
        </p:nvSpPr>
        <p:spPr>
          <a:xfrm>
            <a:off x="444255" y="2631136"/>
            <a:ext cx="714861" cy="813013"/>
          </a:xfrm>
          <a:prstGeom prst="rect">
            <a:avLst/>
          </a:prstGeom>
          <a:noFill/>
        </p:spPr>
        <p:txBody>
          <a:bodyPr wrap="square" rtlCol="0">
            <a:spAutoFit/>
          </a:bodyPr>
          <a:lstStyle/>
          <a:p>
            <a:endParaRPr lang="en-GB" dirty="0"/>
          </a:p>
        </p:txBody>
      </p:sp>
      <p:sp>
        <p:nvSpPr>
          <p:cNvPr id="56" name="bush jewel trigger"/>
          <p:cNvSpPr txBox="1"/>
          <p:nvPr/>
        </p:nvSpPr>
        <p:spPr>
          <a:xfrm>
            <a:off x="295981" y="4820200"/>
            <a:ext cx="714861" cy="813013"/>
          </a:xfrm>
          <a:prstGeom prst="rect">
            <a:avLst/>
          </a:prstGeom>
          <a:noFill/>
        </p:spPr>
        <p:txBody>
          <a:bodyPr wrap="square" rtlCol="0">
            <a:spAutoFit/>
          </a:bodyPr>
          <a:lstStyle/>
          <a:p>
            <a:endParaRPr lang="en-GB" dirty="0"/>
          </a:p>
        </p:txBody>
      </p:sp>
      <p:sp>
        <p:nvSpPr>
          <p:cNvPr id="57" name="rocks jewel trigger"/>
          <p:cNvSpPr txBox="1"/>
          <p:nvPr/>
        </p:nvSpPr>
        <p:spPr>
          <a:xfrm>
            <a:off x="7948853" y="5661889"/>
            <a:ext cx="714861" cy="813013"/>
          </a:xfrm>
          <a:prstGeom prst="rect">
            <a:avLst/>
          </a:prstGeom>
          <a:noFill/>
        </p:spPr>
        <p:txBody>
          <a:bodyPr wrap="square" rtlCol="0">
            <a:spAutoFit/>
          </a:bodyPr>
          <a:lstStyle/>
          <a:p>
            <a:endParaRPr lang="en-GB" dirty="0"/>
          </a:p>
        </p:txBody>
      </p:sp>
      <p:sp>
        <p:nvSpPr>
          <p:cNvPr id="59" name="tree jewel trigger 2"/>
          <p:cNvSpPr txBox="1"/>
          <p:nvPr/>
        </p:nvSpPr>
        <p:spPr>
          <a:xfrm>
            <a:off x="7409998" y="2887373"/>
            <a:ext cx="714861" cy="813013"/>
          </a:xfrm>
          <a:prstGeom prst="rect">
            <a:avLst/>
          </a:prstGeom>
          <a:noFill/>
        </p:spPr>
        <p:txBody>
          <a:bodyPr wrap="square" rtlCol="0">
            <a:spAutoFit/>
          </a:bodyPr>
          <a:lstStyle/>
          <a:p>
            <a:endParaRPr lang="en-GB" dirty="0"/>
          </a:p>
        </p:txBody>
      </p:sp>
      <p:sp>
        <p:nvSpPr>
          <p:cNvPr id="65" name="tree jewel trigger 1"/>
          <p:cNvSpPr txBox="1"/>
          <p:nvPr/>
        </p:nvSpPr>
        <p:spPr>
          <a:xfrm>
            <a:off x="8445015" y="1941404"/>
            <a:ext cx="714861" cy="813013"/>
          </a:xfrm>
          <a:prstGeom prst="rect">
            <a:avLst/>
          </a:prstGeom>
          <a:noFill/>
        </p:spPr>
        <p:txBody>
          <a:bodyPr wrap="square" rtlCol="0">
            <a:spAutoFit/>
          </a:bodyPr>
          <a:lstStyle/>
          <a:p>
            <a:endParaRPr lang="en-GB" dirty="0"/>
          </a:p>
        </p:txBody>
      </p:sp>
      <p:grpSp>
        <p:nvGrpSpPr>
          <p:cNvPr id="40" name="Group 39"/>
          <p:cNvGrpSpPr/>
          <p:nvPr/>
        </p:nvGrpSpPr>
        <p:grpSpPr>
          <a:xfrm>
            <a:off x="2167637" y="5329915"/>
            <a:ext cx="825872" cy="825872"/>
            <a:chOff x="2071481" y="1599462"/>
            <a:chExt cx="1012094" cy="1012094"/>
          </a:xfrm>
        </p:grpSpPr>
        <p:sp>
          <p:nvSpPr>
            <p:cNvPr id="41" name="Rounded Rectangle 40"/>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2159505" y="1650141"/>
              <a:ext cx="836046" cy="905222"/>
            </a:xfrm>
            <a:prstGeom prst="rect">
              <a:avLst/>
            </a:prstGeom>
          </p:spPr>
          <p:txBody>
            <a:bodyPr wrap="square" lIns="0" tIns="0" rIns="0" bIns="0">
              <a:spAutoFit/>
            </a:bodyPr>
            <a:lstStyle/>
            <a:p>
              <a:pPr algn="ctr"/>
              <a:r>
                <a:rPr lang="en-GB" altLang="en-US" sz="4800" b="1" dirty="0">
                  <a:latin typeface="Twinkl" pitchFamily="2" charset="0"/>
                </a:rPr>
                <a:t>4</a:t>
              </a:r>
            </a:p>
          </p:txBody>
        </p:sp>
      </p:grpSp>
      <p:grpSp>
        <p:nvGrpSpPr>
          <p:cNvPr id="43" name="Group 42"/>
          <p:cNvGrpSpPr/>
          <p:nvPr/>
        </p:nvGrpSpPr>
        <p:grpSpPr>
          <a:xfrm>
            <a:off x="4170314" y="5324437"/>
            <a:ext cx="825872" cy="825872"/>
            <a:chOff x="2071481" y="1599462"/>
            <a:chExt cx="1012094" cy="1012094"/>
          </a:xfrm>
        </p:grpSpPr>
        <p:sp>
          <p:nvSpPr>
            <p:cNvPr id="44" name="Rounded Rectangle 43"/>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159505" y="1656854"/>
              <a:ext cx="836046" cy="905222"/>
            </a:xfrm>
            <a:prstGeom prst="rect">
              <a:avLst/>
            </a:prstGeom>
          </p:spPr>
          <p:txBody>
            <a:bodyPr wrap="square" lIns="0" tIns="0" rIns="0" bIns="0">
              <a:spAutoFit/>
            </a:bodyPr>
            <a:lstStyle/>
            <a:p>
              <a:pPr algn="ctr"/>
              <a:r>
                <a:rPr lang="en-GB" altLang="en-US" sz="4800" b="1" dirty="0">
                  <a:latin typeface="Twinkl" pitchFamily="2" charset="0"/>
                </a:rPr>
                <a:t>10</a:t>
              </a:r>
            </a:p>
          </p:txBody>
        </p:sp>
      </p:grpSp>
      <p:grpSp>
        <p:nvGrpSpPr>
          <p:cNvPr id="46" name="Group 45"/>
          <p:cNvGrpSpPr/>
          <p:nvPr/>
        </p:nvGrpSpPr>
        <p:grpSpPr>
          <a:xfrm>
            <a:off x="6157601" y="5329915"/>
            <a:ext cx="825872" cy="825872"/>
            <a:chOff x="2071481" y="1599462"/>
            <a:chExt cx="1012094" cy="1012094"/>
          </a:xfrm>
        </p:grpSpPr>
        <p:sp>
          <p:nvSpPr>
            <p:cNvPr id="47" name="Rounded Rectangle 46"/>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159505" y="1650141"/>
              <a:ext cx="836046" cy="905222"/>
            </a:xfrm>
            <a:prstGeom prst="rect">
              <a:avLst/>
            </a:prstGeom>
          </p:spPr>
          <p:txBody>
            <a:bodyPr wrap="square" lIns="0" tIns="0" rIns="0" bIns="0">
              <a:spAutoFit/>
            </a:bodyPr>
            <a:lstStyle/>
            <a:p>
              <a:pPr algn="ctr"/>
              <a:r>
                <a:rPr lang="en-GB" altLang="en-US" sz="4800" b="1" dirty="0">
                  <a:latin typeface="Twinkl" pitchFamily="2" charset="0"/>
                </a:rPr>
                <a:t>5</a:t>
              </a:r>
            </a:p>
          </p:txBody>
        </p:sp>
      </p:grpSp>
    </p:spTree>
    <p:extLst>
      <p:ext uri="{BB962C8B-B14F-4D97-AF65-F5344CB8AC3E}">
        <p14:creationId xmlns:p14="http://schemas.microsoft.com/office/powerpoint/2010/main" val="359128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46"/>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61111E-6 1.48148E-6 L -0.43507 -0.43565 " pathEditMode="relative" rAng="0" ptsTypes="AA">
                                      <p:cBhvr>
                                        <p:cTn id="51" dur="2000" fill="hold"/>
                                        <p:tgtEl>
                                          <p:spTgt spid="46"/>
                                        </p:tgtEl>
                                        <p:attrNameLst>
                                          <p:attrName>ppt_x</p:attrName>
                                          <p:attrName>ppt_y</p:attrName>
                                        </p:attrNameLst>
                                      </p:cBhvr>
                                      <p:rCtr x="-21753" y="-21782"/>
                                    </p:animMotion>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40"/>
                                        </p:tgtEl>
                                      </p:cBhvr>
                                    </p:animEffect>
                                    <p:set>
                                      <p:cBhvr>
                                        <p:cTn id="56" dur="1" fill="hold">
                                          <p:stCondLst>
                                            <p:cond delay="499"/>
                                          </p:stCondLst>
                                        </p:cTn>
                                        <p:tgtEl>
                                          <p:spTgt spid="4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3"/>
                                        </p:tgtEl>
                                      </p:cBhvr>
                                    </p:animEffect>
                                    <p:set>
                                      <p:cBhvr>
                                        <p:cTn id="5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50" fill="hold">
                                          <p:stCondLst>
                                            <p:cond delay="0"/>
                                          </p:stCondLst>
                                        </p:cTn>
                                        <p:tgtEl>
                                          <p:spTgt spid="43"/>
                                        </p:tgtEl>
                                        <p:attrNameLst>
                                          <p:attrName>r</p:attrName>
                                        </p:attrNameLst>
                                      </p:cBhvr>
                                    </p:animRot>
                                    <p:animRot by="-240000">
                                      <p:cBhvr>
                                        <p:cTn id="65" dur="100" fill="hold">
                                          <p:stCondLst>
                                            <p:cond delay="100"/>
                                          </p:stCondLst>
                                        </p:cTn>
                                        <p:tgtEl>
                                          <p:spTgt spid="43"/>
                                        </p:tgtEl>
                                        <p:attrNameLst>
                                          <p:attrName>r</p:attrName>
                                        </p:attrNameLst>
                                      </p:cBhvr>
                                    </p:animRot>
                                    <p:animRot by="240000">
                                      <p:cBhvr>
                                        <p:cTn id="66" dur="100" fill="hold">
                                          <p:stCondLst>
                                            <p:cond delay="200"/>
                                          </p:stCondLst>
                                        </p:cTn>
                                        <p:tgtEl>
                                          <p:spTgt spid="43"/>
                                        </p:tgtEl>
                                        <p:attrNameLst>
                                          <p:attrName>r</p:attrName>
                                        </p:attrNameLst>
                                      </p:cBhvr>
                                    </p:animRot>
                                    <p:animRot by="-240000">
                                      <p:cBhvr>
                                        <p:cTn id="67" dur="100" fill="hold">
                                          <p:stCondLst>
                                            <p:cond delay="300"/>
                                          </p:stCondLst>
                                        </p:cTn>
                                        <p:tgtEl>
                                          <p:spTgt spid="43"/>
                                        </p:tgtEl>
                                        <p:attrNameLst>
                                          <p:attrName>r</p:attrName>
                                        </p:attrNameLst>
                                      </p:cBhvr>
                                    </p:animRot>
                                    <p:animRot by="120000">
                                      <p:cBhvr>
                                        <p:cTn id="68" dur="100" fill="hold">
                                          <p:stCondLst>
                                            <p:cond delay="400"/>
                                          </p:stCondLst>
                                        </p:cTn>
                                        <p:tgtEl>
                                          <p:spTgt spid="43"/>
                                        </p:tgtEl>
                                        <p:attrNameLst>
                                          <p:attrName>r</p:attrName>
                                        </p:attrNameLst>
                                      </p:cBhvr>
                                    </p:animRot>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0"/>
                    </p:tgtEl>
                  </p:cond>
                </p:stCondLst>
                <p:endSync evt="end" delay="0">
                  <p:rtn val="all"/>
                </p:endSync>
                <p:childTnLst>
                  <p:par>
                    <p:cTn id="70" fill="hold">
                      <p:stCondLst>
                        <p:cond delay="0"/>
                      </p:stCondLst>
                      <p:childTnLst>
                        <p:par>
                          <p:cTn id="71" fill="hold">
                            <p:stCondLst>
                              <p:cond delay="0"/>
                            </p:stCondLst>
                            <p:childTnLst>
                              <p:par>
                                <p:cTn id="72" presetID="32" presetClass="emph" presetSubtype="0" fill="hold" nodeType="clickEffect">
                                  <p:stCondLst>
                                    <p:cond delay="0"/>
                                  </p:stCondLst>
                                  <p:childTnLst>
                                    <p:animRot by="120000">
                                      <p:cBhvr>
                                        <p:cTn id="73" dur="50" fill="hold">
                                          <p:stCondLst>
                                            <p:cond delay="0"/>
                                          </p:stCondLst>
                                        </p:cTn>
                                        <p:tgtEl>
                                          <p:spTgt spid="40"/>
                                        </p:tgtEl>
                                        <p:attrNameLst>
                                          <p:attrName>r</p:attrName>
                                        </p:attrNameLst>
                                      </p:cBhvr>
                                    </p:animRot>
                                    <p:animRot by="-240000">
                                      <p:cBhvr>
                                        <p:cTn id="74" dur="100" fill="hold">
                                          <p:stCondLst>
                                            <p:cond delay="100"/>
                                          </p:stCondLst>
                                        </p:cTn>
                                        <p:tgtEl>
                                          <p:spTgt spid="40"/>
                                        </p:tgtEl>
                                        <p:attrNameLst>
                                          <p:attrName>r</p:attrName>
                                        </p:attrNameLst>
                                      </p:cBhvr>
                                    </p:animRot>
                                    <p:animRot by="240000">
                                      <p:cBhvr>
                                        <p:cTn id="75" dur="100" fill="hold">
                                          <p:stCondLst>
                                            <p:cond delay="200"/>
                                          </p:stCondLst>
                                        </p:cTn>
                                        <p:tgtEl>
                                          <p:spTgt spid="40"/>
                                        </p:tgtEl>
                                        <p:attrNameLst>
                                          <p:attrName>r</p:attrName>
                                        </p:attrNameLst>
                                      </p:cBhvr>
                                    </p:animRot>
                                    <p:animRot by="-240000">
                                      <p:cBhvr>
                                        <p:cTn id="76" dur="100" fill="hold">
                                          <p:stCondLst>
                                            <p:cond delay="300"/>
                                          </p:stCondLst>
                                        </p:cTn>
                                        <p:tgtEl>
                                          <p:spTgt spid="40"/>
                                        </p:tgtEl>
                                        <p:attrNameLst>
                                          <p:attrName>r</p:attrName>
                                        </p:attrNameLst>
                                      </p:cBhvr>
                                    </p:animRot>
                                    <p:animRot by="120000">
                                      <p:cBhvr>
                                        <p:cTn id="77" dur="100" fill="hold">
                                          <p:stCondLst>
                                            <p:cond delay="4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seq concurrent="1" nextAc="seek">
              <p:cTn id="78" restart="whenNotActive" fill="hold" evtFilter="cancelBubble" nodeType="interactiveSeq">
                <p:stCondLst>
                  <p:cond evt="onClick" delay="0">
                    <p:tgtEl>
                      <p:spTgt spid="6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1.94444E-6 -4.07407E-6 L 0.17205 0.10417 " pathEditMode="relative" rAng="0" ptsTypes="AA">
                                      <p:cBhvr>
                                        <p:cTn id="82" dur="2000" fill="hold"/>
                                        <p:tgtEl>
                                          <p:spTgt spid="5"/>
                                        </p:tgtEl>
                                        <p:attrNameLst>
                                          <p:attrName>ppt_x</p:attrName>
                                          <p:attrName>ppt_y</p:attrName>
                                        </p:attrNameLst>
                                      </p:cBhvr>
                                      <p:rCtr x="8594" y="5208"/>
                                    </p:animMotion>
                                  </p:childTnLst>
                                </p:cTn>
                              </p:par>
                            </p:childTnLst>
                          </p:cTn>
                        </p:par>
                      </p:childTnLst>
                    </p:cTn>
                  </p:par>
                </p:childTnLst>
              </p:cTn>
              <p:nextCondLst>
                <p:cond evt="onClick" delay="0">
                  <p:tgtEl>
                    <p:spTgt spid="63"/>
                  </p:tgtEl>
                </p:cond>
              </p:nextCondLst>
            </p:seq>
            <p:seq concurrent="1" nextAc="seek">
              <p:cTn id="83" restart="whenNotActive" fill="hold" evtFilter="cancelBubble" nodeType="interactiveSeq">
                <p:stCondLst>
                  <p:cond evt="onClick" delay="0">
                    <p:tgtEl>
                      <p:spTgt spid="56"/>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0.00139 4.07407E-6 L 0.31111 -0.22246 " pathEditMode="relative" rAng="0" ptsTypes="AA">
                                      <p:cBhvr>
                                        <p:cTn id="87" dur="2000" fill="hold"/>
                                        <p:tgtEl>
                                          <p:spTgt spid="49"/>
                                        </p:tgtEl>
                                        <p:attrNameLst>
                                          <p:attrName>ppt_x</p:attrName>
                                          <p:attrName>ppt_y</p:attrName>
                                        </p:attrNameLst>
                                      </p:cBhvr>
                                      <p:rCtr x="15625" y="-11134"/>
                                    </p:animMotion>
                                  </p:childTnLst>
                                </p:cTn>
                              </p:par>
                            </p:childTnLst>
                          </p:cTn>
                        </p:par>
                      </p:childTnLst>
                    </p:cTn>
                  </p:par>
                </p:childTnLst>
              </p:cTn>
              <p:nextCondLst>
                <p:cond evt="onClick" delay="0">
                  <p:tgtEl>
                    <p:spTgt spid="56"/>
                  </p:tgtEl>
                </p:cond>
              </p:nextCondLst>
            </p:seq>
            <p:seq concurrent="1" nextAc="seek">
              <p:cTn id="88" restart="whenNotActive" fill="hold" evtFilter="cancelBubble" nodeType="interactiveSeq">
                <p:stCondLst>
                  <p:cond evt="onClick" delay="0">
                    <p:tgtEl>
                      <p:spTgt spid="57"/>
                    </p:tgtEl>
                  </p:cond>
                </p:stCondLst>
                <p:endSync evt="end" delay="0">
                  <p:rtn val="all"/>
                </p:endSync>
                <p:childTnLst>
                  <p:par>
                    <p:cTn id="89" fill="hold">
                      <p:stCondLst>
                        <p:cond delay="0"/>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1.11022E-16 4.44444E-6 L -0.41476 -0.32755 " pathEditMode="relative" rAng="0" ptsTypes="AA">
                                      <p:cBhvr>
                                        <p:cTn id="92" dur="2000" fill="hold"/>
                                        <p:tgtEl>
                                          <p:spTgt spid="50"/>
                                        </p:tgtEl>
                                        <p:attrNameLst>
                                          <p:attrName>ppt_x</p:attrName>
                                          <p:attrName>ppt_y</p:attrName>
                                        </p:attrNameLst>
                                      </p:cBhvr>
                                      <p:rCtr x="-20747" y="-16389"/>
                                    </p:animMotion>
                                  </p:childTnLst>
                                </p:cTn>
                              </p:par>
                            </p:childTnLst>
                          </p:cTn>
                        </p:par>
                      </p:childTnLst>
                    </p:cTn>
                  </p:par>
                </p:childTnLst>
              </p:cTn>
              <p:nextCondLst>
                <p:cond evt="onClick" delay="0">
                  <p:tgtEl>
                    <p:spTgt spid="57"/>
                  </p:tgtEl>
                </p:cond>
              </p:nextCondLst>
            </p:seq>
            <p:seq concurrent="1" nextAc="seek">
              <p:cTn id="93" restart="whenNotActive" fill="hold" evtFilter="cancelBubble" nodeType="interactiveSeq">
                <p:stCondLst>
                  <p:cond evt="onClick" delay="0">
                    <p:tgtEl>
                      <p:spTgt spid="65"/>
                    </p:tgtEl>
                  </p:cond>
                </p:stCondLst>
                <p:endSync evt="end" delay="0">
                  <p:rtn val="all"/>
                </p:endSync>
                <p:childTnLst>
                  <p:par>
                    <p:cTn id="94" fill="hold">
                      <p:stCondLst>
                        <p:cond delay="0"/>
                      </p:stCondLst>
                      <p:childTnLst>
                        <p:par>
                          <p:cTn id="95" fill="hold">
                            <p:stCondLst>
                              <p:cond delay="0"/>
                            </p:stCondLst>
                            <p:childTnLst>
                              <p:par>
                                <p:cTn id="96" presetID="42" presetClass="path" presetSubtype="0" accel="50000" decel="50000" fill="hold" nodeType="clickEffect">
                                  <p:stCondLst>
                                    <p:cond delay="0"/>
                                  </p:stCondLst>
                                  <p:childTnLst>
                                    <p:animMotion origin="layout" path="M 2.22222E-6 0.00371 L -0.24288 0.20973 " pathEditMode="relative" rAng="0" ptsTypes="AA">
                                      <p:cBhvr>
                                        <p:cTn id="97" dur="2000" fill="hold"/>
                                        <p:tgtEl>
                                          <p:spTgt spid="53"/>
                                        </p:tgtEl>
                                        <p:attrNameLst>
                                          <p:attrName>ppt_x</p:attrName>
                                          <p:attrName>ppt_y</p:attrName>
                                        </p:attrNameLst>
                                      </p:cBhvr>
                                      <p:rCtr x="-12153" y="10301"/>
                                    </p:animMotion>
                                  </p:childTnLst>
                                </p:cTn>
                              </p:par>
                            </p:childTnLst>
                          </p:cTn>
                        </p:par>
                      </p:childTnLst>
                    </p:cTn>
                  </p:par>
                </p:childTnLst>
              </p:cTn>
              <p:nextCondLst>
                <p:cond evt="onClick" delay="0">
                  <p:tgtEl>
                    <p:spTgt spid="65"/>
                  </p:tgtEl>
                </p:cond>
              </p:nextCondLst>
            </p:seq>
            <p:seq concurrent="1" nextAc="seek">
              <p:cTn id="98" restart="whenNotActive" fill="hold" evtFilter="cancelBubble" nodeType="interactiveSeq">
                <p:stCondLst>
                  <p:cond evt="onClick" delay="0">
                    <p:tgtEl>
                      <p:spTgt spid="59"/>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2.5E-6 2.22222E-6 L -0.2349 0.07523 " pathEditMode="relative" rAng="0" ptsTypes="AA">
                                      <p:cBhvr>
                                        <p:cTn id="102" dur="2000" fill="hold"/>
                                        <p:tgtEl>
                                          <p:spTgt spid="51"/>
                                        </p:tgtEl>
                                        <p:attrNameLst>
                                          <p:attrName>ppt_x</p:attrName>
                                          <p:attrName>ppt_y</p:attrName>
                                        </p:attrNameLst>
                                      </p:cBhvr>
                                      <p:rCtr x="-11753" y="3750"/>
                                    </p:animMotion>
                                  </p:childTnLst>
                                </p:cTn>
                              </p:par>
                            </p:childTnLst>
                          </p:cTn>
                        </p:par>
                      </p:childTnLst>
                    </p:cTn>
                  </p:par>
                </p:childTnLst>
              </p:cTn>
              <p:nextCondLst>
                <p:cond evt="onClick" delay="0">
                  <p:tgtEl>
                    <p:spTgt spid="59"/>
                  </p:tgtEl>
                </p:cond>
              </p:nextCondLst>
            </p:seq>
          </p:childTnLst>
        </p:cTn>
      </p:par>
    </p:tnLst>
    <p:bldLst>
      <p:bldP spid="22" grpId="0" animBg="1"/>
      <p:bldP spid="11" grpId="0" animBg="1"/>
      <p:bldP spid="30" grpId="0"/>
      <p:bldP spid="3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0153468">
            <a:off x="5385102" y="2889431"/>
            <a:ext cx="365760" cy="781068"/>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629104" y="967238"/>
            <a:ext cx="5833241" cy="2060028"/>
            <a:chOff x="1545021" y="693969"/>
            <a:chExt cx="5833241" cy="2060028"/>
          </a:xfrm>
        </p:grpSpPr>
        <p:sp>
          <p:nvSpPr>
            <p:cNvPr id="9" name="Rounded Rectangle 8"/>
            <p:cNvSpPr/>
            <p:nvPr/>
          </p:nvSpPr>
          <p:spPr>
            <a:xfrm>
              <a:off x="1545021" y="693969"/>
              <a:ext cx="5833241" cy="2060028"/>
            </a:xfrm>
            <a:prstGeom prst="roundRect">
              <a:avLst>
                <a:gd name="adj" fmla="val 735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657270" y="1077652"/>
              <a:ext cx="5608742" cy="1292662"/>
            </a:xfrm>
            <a:prstGeom prst="rect">
              <a:avLst/>
            </a:prstGeom>
          </p:spPr>
          <p:txBody>
            <a:bodyPr wrap="square" lIns="0" tIns="0" rIns="0" bIns="0">
              <a:spAutoFit/>
            </a:bodyPr>
            <a:lstStyle/>
            <a:p>
              <a:pPr algn="ctr"/>
              <a:r>
                <a:rPr lang="en-GB" altLang="en-US" sz="2800" dirty="0"/>
                <a:t>Well done me hearties! You have helped us to count all of the treasure on Ten-Frame Island.</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55" y="3787198"/>
            <a:ext cx="3073038" cy="2619399"/>
          </a:xfrm>
          <a:prstGeom prst="rect">
            <a:avLst/>
          </a:prstGeom>
        </p:spPr>
      </p:pic>
      <p:sp>
        <p:nvSpPr>
          <p:cNvPr id="12" name="Isosceles Triangle 11"/>
          <p:cNvSpPr/>
          <p:nvPr/>
        </p:nvSpPr>
        <p:spPr>
          <a:xfrm rot="11446532" flipH="1">
            <a:off x="3448985" y="2889433"/>
            <a:ext cx="365760" cy="781068"/>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8694"/>
          <a:stretch/>
        </p:blipFill>
        <p:spPr>
          <a:xfrm>
            <a:off x="5315311" y="4032308"/>
            <a:ext cx="2318882" cy="2374290"/>
          </a:xfrm>
          <a:prstGeom prst="rect">
            <a:avLst/>
          </a:prstGeom>
        </p:spPr>
      </p:pic>
    </p:spTree>
    <p:extLst>
      <p:ext uri="{BB962C8B-B14F-4D97-AF65-F5344CB8AC3E}">
        <p14:creationId xmlns:p14="http://schemas.microsoft.com/office/powerpoint/2010/main" val="350478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8069" y="620110"/>
            <a:ext cx="7956331" cy="3293668"/>
            <a:chOff x="578069" y="620110"/>
            <a:chExt cx="7956331" cy="3293668"/>
          </a:xfrm>
        </p:grpSpPr>
        <p:sp>
          <p:nvSpPr>
            <p:cNvPr id="10" name="Isosceles Triangle 9"/>
            <p:cNvSpPr/>
            <p:nvPr/>
          </p:nvSpPr>
          <p:spPr>
            <a:xfrm rot="10153468">
              <a:off x="5956664" y="3132710"/>
              <a:ext cx="365760" cy="781068"/>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78069" y="620110"/>
              <a:ext cx="7956331" cy="2596056"/>
            </a:xfrm>
            <a:prstGeom prst="roundRect">
              <a:avLst>
                <a:gd name="adj" fmla="val 735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783473" y="775669"/>
            <a:ext cx="7526500" cy="276999"/>
          </a:xfrm>
          <a:prstGeom prst="rect">
            <a:avLst/>
          </a:prstGeom>
        </p:spPr>
        <p:txBody>
          <a:bodyPr wrap="square" lIns="0" tIns="0" rIns="0" bIns="0">
            <a:spAutoFit/>
          </a:bodyPr>
          <a:lstStyle/>
          <a:p>
            <a:r>
              <a:rPr lang="en-GB" dirty="0"/>
              <a:t>Ahoy, me hearties!</a:t>
            </a:r>
          </a:p>
        </p:txBody>
      </p:sp>
      <p:sp>
        <p:nvSpPr>
          <p:cNvPr id="6" name="Rectangle 5"/>
          <p:cNvSpPr/>
          <p:nvPr/>
        </p:nvSpPr>
        <p:spPr>
          <a:xfrm>
            <a:off x="783473" y="1157967"/>
            <a:ext cx="7526500" cy="553998"/>
          </a:xfrm>
          <a:prstGeom prst="rect">
            <a:avLst/>
          </a:prstGeom>
        </p:spPr>
        <p:txBody>
          <a:bodyPr wrap="square" lIns="0" tIns="0" rIns="0" bIns="0">
            <a:spAutoFit/>
          </a:bodyPr>
          <a:lstStyle/>
          <a:p>
            <a:r>
              <a:rPr lang="en-GB" dirty="0"/>
              <a:t>I am Captain Ten.</a:t>
            </a:r>
          </a:p>
          <a:p>
            <a:r>
              <a:rPr lang="en-GB" dirty="0"/>
              <a:t>My pirate crew and I have finally reached the shores of Ten-Frame Island.</a:t>
            </a:r>
          </a:p>
        </p:txBody>
      </p:sp>
      <p:sp>
        <p:nvSpPr>
          <p:cNvPr id="7" name="Rectangle 6"/>
          <p:cNvSpPr/>
          <p:nvPr/>
        </p:nvSpPr>
        <p:spPr>
          <a:xfrm>
            <a:off x="782380" y="1817264"/>
            <a:ext cx="7526500" cy="553998"/>
          </a:xfrm>
          <a:prstGeom prst="rect">
            <a:avLst/>
          </a:prstGeom>
        </p:spPr>
        <p:txBody>
          <a:bodyPr wrap="square" lIns="0" tIns="0" rIns="0" bIns="0">
            <a:spAutoFit/>
          </a:bodyPr>
          <a:lstStyle/>
          <a:p>
            <a:r>
              <a:rPr lang="en-GB" dirty="0"/>
              <a:t>It is said that there be treasure chests filled with ten-frames of gold and jewels!</a:t>
            </a:r>
          </a:p>
        </p:txBody>
      </p:sp>
      <p:sp>
        <p:nvSpPr>
          <p:cNvPr id="8" name="Rectangle 7"/>
          <p:cNvSpPr/>
          <p:nvPr/>
        </p:nvSpPr>
        <p:spPr>
          <a:xfrm>
            <a:off x="782379" y="2476561"/>
            <a:ext cx="7526500" cy="553998"/>
          </a:xfrm>
          <a:prstGeom prst="rect">
            <a:avLst/>
          </a:prstGeom>
        </p:spPr>
        <p:txBody>
          <a:bodyPr wrap="square" lIns="0" tIns="0" rIns="0" bIns="0">
            <a:spAutoFit/>
          </a:bodyPr>
          <a:lstStyle/>
          <a:p>
            <a:r>
              <a:rPr lang="en-GB" dirty="0"/>
              <a:t>Pirates are not very good at counting so we need your help! Can you help us be sure that each ten-frame has 10 pieces of treasure?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313" y="3808218"/>
            <a:ext cx="3073038" cy="261939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93" y="3329543"/>
            <a:ext cx="3124200" cy="31242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417" y="4829312"/>
            <a:ext cx="1465274" cy="1581745"/>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3088" y="758620"/>
            <a:ext cx="3357515" cy="2286408"/>
            <a:chOff x="5083088" y="758620"/>
            <a:chExt cx="3357515" cy="2286408"/>
          </a:xfrm>
        </p:grpSpPr>
        <p:sp>
          <p:nvSpPr>
            <p:cNvPr id="10" name="Isosceles Triangle 9"/>
            <p:cNvSpPr/>
            <p:nvPr/>
          </p:nvSpPr>
          <p:spPr>
            <a:xfrm rot="10800000">
              <a:off x="6800216" y="2263960"/>
              <a:ext cx="365760" cy="781068"/>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083088" y="758620"/>
              <a:ext cx="3357515" cy="1539185"/>
            </a:xfrm>
            <a:prstGeom prst="roundRect">
              <a:avLst>
                <a:gd name="adj" fmla="val 1414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07633" y="965337"/>
              <a:ext cx="2908904" cy="1107996"/>
            </a:xfrm>
            <a:prstGeom prst="rect">
              <a:avLst/>
            </a:prstGeom>
          </p:spPr>
          <p:txBody>
            <a:bodyPr wrap="square" lIns="0" tIns="0" rIns="0" bIns="0">
              <a:spAutoFit/>
            </a:bodyPr>
            <a:lstStyle/>
            <a:p>
              <a:pPr algn="just"/>
              <a:r>
                <a:rPr lang="en-GB" dirty="0" err="1"/>
                <a:t>Arr</a:t>
              </a:r>
              <a:r>
                <a:rPr lang="en-GB" dirty="0"/>
                <a:t>! I spy our first treasure chest. Let’s open it to see how many pieces of treasure there be.</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818" y="3274844"/>
            <a:ext cx="3698785" cy="3152774"/>
          </a:xfrm>
          <a:prstGeom prst="rect">
            <a:avLst/>
          </a:prstGeom>
        </p:spPr>
      </p:pic>
      <p:grpSp>
        <p:nvGrpSpPr>
          <p:cNvPr id="3" name="Group 2"/>
          <p:cNvGrpSpPr/>
          <p:nvPr/>
        </p:nvGrpSpPr>
        <p:grpSpPr>
          <a:xfrm>
            <a:off x="703794" y="1173307"/>
            <a:ext cx="4355161" cy="4263200"/>
            <a:chOff x="703794" y="1173307"/>
            <a:chExt cx="4355161" cy="4263200"/>
          </a:xfrm>
        </p:grpSpPr>
        <p:sp>
          <p:nvSpPr>
            <p:cNvPr id="13" name="Oval 12"/>
            <p:cNvSpPr/>
            <p:nvPr/>
          </p:nvSpPr>
          <p:spPr>
            <a:xfrm>
              <a:off x="703794" y="1173307"/>
              <a:ext cx="4355161" cy="4263200"/>
            </a:xfrm>
            <a:prstGeom prst="ellipse">
              <a:avLst/>
            </a:prstGeom>
            <a:solidFill>
              <a:schemeClr val="accent1">
                <a:lumMod val="20000"/>
                <a:lumOff val="80000"/>
              </a:schemeClr>
            </a:solidFill>
            <a:ln w="38100">
              <a:solidFill>
                <a:srgbClr val="CA0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13" y="2065288"/>
              <a:ext cx="4295922" cy="2861448"/>
            </a:xfrm>
            <a:prstGeom prst="rect">
              <a:avLst/>
            </a:prstGeom>
          </p:spPr>
        </p:pic>
      </p:grpSp>
    </p:spTree>
    <p:extLst>
      <p:ext uri="{BB962C8B-B14F-4D97-AF65-F5344CB8AC3E}">
        <p14:creationId xmlns:p14="http://schemas.microsoft.com/office/powerpoint/2010/main" val="9805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2007" y="2711215"/>
            <a:ext cx="7550332" cy="2795454"/>
          </a:xfrm>
          <a:prstGeom prst="roundRect">
            <a:avLst>
              <a:gd name="adj" fmla="val 7869"/>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92007" y="722666"/>
            <a:ext cx="7550332" cy="1843379"/>
            <a:chOff x="792007" y="722666"/>
            <a:chExt cx="7550332" cy="1843379"/>
          </a:xfrm>
        </p:grpSpPr>
        <p:grpSp>
          <p:nvGrpSpPr>
            <p:cNvPr id="3" name="Group 2"/>
            <p:cNvGrpSpPr/>
            <p:nvPr/>
          </p:nvGrpSpPr>
          <p:grpSpPr>
            <a:xfrm>
              <a:off x="792007" y="722666"/>
              <a:ext cx="7550332" cy="1843379"/>
              <a:chOff x="2741637" y="625500"/>
              <a:chExt cx="5736158" cy="1843379"/>
            </a:xfrm>
          </p:grpSpPr>
          <p:sp>
            <p:nvSpPr>
              <p:cNvPr id="38" name="Rounded Rectangle 37"/>
              <p:cNvSpPr/>
              <p:nvPr/>
            </p:nvSpPr>
            <p:spPr>
              <a:xfrm>
                <a:off x="2741637" y="625500"/>
                <a:ext cx="5736158" cy="1843379"/>
              </a:xfrm>
              <a:prstGeom prst="roundRect">
                <a:avLst>
                  <a:gd name="adj" fmla="val 113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437603" y="854047"/>
                <a:ext cx="3875758" cy="1384995"/>
              </a:xfrm>
              <a:prstGeom prst="rect">
                <a:avLst/>
              </a:prstGeom>
            </p:spPr>
            <p:txBody>
              <a:bodyPr wrap="square" lIns="0" tIns="0" rIns="0" bIns="0">
                <a:spAutoFit/>
              </a:bodyPr>
              <a:lstStyle/>
              <a:p>
                <a:pPr algn="just">
                  <a:lnSpc>
                    <a:spcPct val="100000"/>
                  </a:lnSpc>
                  <a:spcBef>
                    <a:spcPct val="0"/>
                  </a:spcBef>
                  <a:buFontTx/>
                  <a:buNone/>
                </a:pPr>
                <a:r>
                  <a:rPr lang="en-GB" altLang="en-US" dirty="0"/>
                  <a:t>Ahoy me hearties! Can you help Captain Ten count the gold coins in the chest? Once you have counted them, whisper the number to your friend, as there may be other pirates about! Did you count the same number as your friend?</a:t>
                </a: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798" y="981666"/>
              <a:ext cx="1858767" cy="1584379"/>
            </a:xfrm>
            <a:prstGeom prst="rect">
              <a:avLst/>
            </a:prstGeom>
          </p:spPr>
        </p:pic>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867" y="3041203"/>
            <a:ext cx="932766" cy="92255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828" y="3041202"/>
            <a:ext cx="932766" cy="92255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789" y="3041202"/>
            <a:ext cx="932766" cy="92255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750" y="3041201"/>
            <a:ext cx="932766" cy="92255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712" y="3041201"/>
            <a:ext cx="932766" cy="92255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867" y="4254129"/>
            <a:ext cx="932766" cy="922553"/>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828" y="4254128"/>
            <a:ext cx="932766" cy="92255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789" y="4254128"/>
            <a:ext cx="932766" cy="922553"/>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750" y="4254127"/>
            <a:ext cx="932766" cy="922553"/>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712" y="4254127"/>
            <a:ext cx="932766" cy="922553"/>
          </a:xfrm>
          <a:prstGeom prst="rect">
            <a:avLst/>
          </a:prstGeom>
        </p:spPr>
      </p:pic>
      <p:cxnSp>
        <p:nvCxnSpPr>
          <p:cNvPr id="26" name="Straight Connector 25"/>
          <p:cNvCxnSpPr/>
          <p:nvPr/>
        </p:nvCxnSpPr>
        <p:spPr>
          <a:xfrm>
            <a:off x="1541417" y="4108942"/>
            <a:ext cx="6074229" cy="0"/>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41636" y="293178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50565" y="293178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69153" y="293178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67031" y="293178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27759" y="5727243"/>
            <a:ext cx="5101544" cy="369332"/>
          </a:xfrm>
          <a:prstGeom prst="rect">
            <a:avLst/>
          </a:prstGeom>
        </p:spPr>
        <p:txBody>
          <a:bodyPr wrap="square" lIns="0" tIns="0" rIns="0" bIns="0">
            <a:spAutoFit/>
          </a:bodyPr>
          <a:lstStyle/>
          <a:p>
            <a:pPr algn="ctr">
              <a:lnSpc>
                <a:spcPct val="100000"/>
              </a:lnSpc>
              <a:spcBef>
                <a:spcPct val="0"/>
              </a:spcBef>
              <a:buFontTx/>
              <a:buNone/>
            </a:pPr>
            <a:r>
              <a:rPr lang="en-GB" sz="2400" dirty="0"/>
              <a:t>There are 10 coins altogether.</a:t>
            </a:r>
            <a:endParaRPr lang="en-GB" altLang="en-US" sz="2400" dirty="0"/>
          </a:p>
        </p:txBody>
      </p:sp>
    </p:spTree>
    <p:extLst>
      <p:ext uri="{BB962C8B-B14F-4D97-AF65-F5344CB8AC3E}">
        <p14:creationId xmlns:p14="http://schemas.microsoft.com/office/powerpoint/2010/main" val="39638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41637" y="625500"/>
            <a:ext cx="5736158" cy="2359570"/>
            <a:chOff x="2741637" y="625500"/>
            <a:chExt cx="5736158" cy="2359570"/>
          </a:xfrm>
        </p:grpSpPr>
        <p:sp>
          <p:nvSpPr>
            <p:cNvPr id="37" name="Isosceles Triangle 36"/>
            <p:cNvSpPr/>
            <p:nvPr/>
          </p:nvSpPr>
          <p:spPr>
            <a:xfrm rot="12612841">
              <a:off x="2913320" y="2204002"/>
              <a:ext cx="365760" cy="7810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2741637" y="625500"/>
              <a:ext cx="5736158" cy="1843379"/>
            </a:xfrm>
            <a:prstGeom prst="roundRect">
              <a:avLst>
                <a:gd name="adj" fmla="val 113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016513" y="773297"/>
              <a:ext cx="5134154" cy="276999"/>
            </a:xfrm>
            <a:prstGeom prst="rect">
              <a:avLst/>
            </a:prstGeom>
          </p:spPr>
          <p:txBody>
            <a:bodyPr wrap="square" lIns="0" tIns="0" rIns="0" bIns="0">
              <a:spAutoFit/>
            </a:bodyPr>
            <a:lstStyle/>
            <a:p>
              <a:r>
                <a:rPr lang="en-GB" altLang="en-US" dirty="0"/>
                <a:t>Ahoy!</a:t>
              </a:r>
            </a:p>
          </p:txBody>
        </p:sp>
      </p:grpSp>
      <p:sp>
        <p:nvSpPr>
          <p:cNvPr id="4" name="Rounded Rectangle 3"/>
          <p:cNvSpPr/>
          <p:nvPr/>
        </p:nvSpPr>
        <p:spPr>
          <a:xfrm>
            <a:off x="792007" y="3278775"/>
            <a:ext cx="7550332" cy="2795454"/>
          </a:xfrm>
          <a:prstGeom prst="roundRect">
            <a:avLst>
              <a:gd name="adj" fmla="val 10125"/>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828" y="3608762"/>
            <a:ext cx="932766" cy="922553"/>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789" y="3608762"/>
            <a:ext cx="932766" cy="922553"/>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4750" y="3608761"/>
            <a:ext cx="932766" cy="92255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712" y="3608761"/>
            <a:ext cx="932766" cy="922553"/>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867" y="4821689"/>
            <a:ext cx="932766" cy="922553"/>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828" y="4821688"/>
            <a:ext cx="932766" cy="922553"/>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789" y="4821688"/>
            <a:ext cx="932766" cy="922553"/>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4750" y="4821687"/>
            <a:ext cx="932766" cy="922553"/>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712" y="4821687"/>
            <a:ext cx="932766" cy="922553"/>
          </a:xfrm>
          <a:prstGeom prst="rect">
            <a:avLst/>
          </a:prstGeom>
        </p:spPr>
      </p:pic>
      <p:cxnSp>
        <p:nvCxnSpPr>
          <p:cNvPr id="26" name="Straight Connector 25"/>
          <p:cNvCxnSpPr/>
          <p:nvPr/>
        </p:nvCxnSpPr>
        <p:spPr>
          <a:xfrm>
            <a:off x="1541417" y="4676502"/>
            <a:ext cx="6074229" cy="0"/>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41636"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50565"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69153"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67031"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16513" y="1099102"/>
            <a:ext cx="5299700" cy="830997"/>
          </a:xfrm>
          <a:prstGeom prst="rect">
            <a:avLst/>
          </a:prstGeom>
        </p:spPr>
        <p:txBody>
          <a:bodyPr wrap="square" lIns="0" tIns="0" rIns="0" bIns="0">
            <a:spAutoFit/>
          </a:bodyPr>
          <a:lstStyle/>
          <a:p>
            <a:r>
              <a:rPr lang="en-GB" altLang="en-US" dirty="0"/>
              <a:t>My name is Pirate Charlotte. I have found another treasure chest! This one has 1 red ruby. How many gold coins are there?</a:t>
            </a:r>
          </a:p>
        </p:txBody>
      </p:sp>
      <p:sp>
        <p:nvSpPr>
          <p:cNvPr id="24" name="Rectangle 23"/>
          <p:cNvSpPr/>
          <p:nvPr/>
        </p:nvSpPr>
        <p:spPr>
          <a:xfrm>
            <a:off x="3016513" y="1968316"/>
            <a:ext cx="5299700" cy="276999"/>
          </a:xfrm>
          <a:prstGeom prst="rect">
            <a:avLst/>
          </a:prstGeom>
        </p:spPr>
        <p:txBody>
          <a:bodyPr wrap="square" lIns="0" tIns="0" rIns="0" bIns="0">
            <a:spAutoFit/>
          </a:bodyPr>
          <a:lstStyle/>
          <a:p>
            <a:r>
              <a:rPr lang="en-GB" altLang="en-US" dirty="0"/>
              <a:t>Are there still 10 pieces of treasure in total?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156" y="3580117"/>
            <a:ext cx="670188" cy="97983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694"/>
          <a:stretch/>
        </p:blipFill>
        <p:spPr>
          <a:xfrm>
            <a:off x="1149532" y="1769682"/>
            <a:ext cx="1473876" cy="1509093"/>
          </a:xfrm>
          <a:prstGeom prst="rect">
            <a:avLst/>
          </a:prstGeom>
        </p:spPr>
      </p:pic>
    </p:spTree>
    <p:extLst>
      <p:ext uri="{BB962C8B-B14F-4D97-AF65-F5344CB8AC3E}">
        <p14:creationId xmlns:p14="http://schemas.microsoft.com/office/powerpoint/2010/main" val="24771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29019" y="734912"/>
            <a:ext cx="5409586" cy="2217441"/>
            <a:chOff x="3029019" y="734912"/>
            <a:chExt cx="5409586" cy="2217441"/>
          </a:xfrm>
        </p:grpSpPr>
        <p:sp>
          <p:nvSpPr>
            <p:cNvPr id="37" name="Isosceles Triangle 36"/>
            <p:cNvSpPr/>
            <p:nvPr/>
          </p:nvSpPr>
          <p:spPr>
            <a:xfrm rot="12885710">
              <a:off x="3215328" y="2171285"/>
              <a:ext cx="365760" cy="7810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3029019" y="734912"/>
              <a:ext cx="5409586" cy="1619815"/>
            </a:xfrm>
            <a:prstGeom prst="roundRect">
              <a:avLst>
                <a:gd name="adj" fmla="val 113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332511" y="963459"/>
              <a:ext cx="4818711" cy="1107996"/>
            </a:xfrm>
            <a:prstGeom prst="rect">
              <a:avLst/>
            </a:prstGeom>
          </p:spPr>
          <p:txBody>
            <a:bodyPr wrap="square" lIns="0" tIns="0" rIns="0" bIns="0">
              <a:spAutoFit/>
            </a:bodyPr>
            <a:lstStyle/>
            <a:p>
              <a:pPr algn="just"/>
              <a:r>
                <a:rPr lang="en-GB" altLang="en-US" dirty="0"/>
                <a:t>Shiver me timbers! I’ve found another chest.</a:t>
              </a:r>
              <a:br>
                <a:rPr lang="en-GB" altLang="en-US" dirty="0"/>
              </a:br>
              <a:r>
                <a:rPr lang="en-GB" altLang="en-US" dirty="0"/>
                <a:t>This time, there are 2 emeralds with some gold coins. Can you count the pieces of treasure?</a:t>
              </a:r>
              <a:br>
                <a:rPr lang="en-GB" altLang="en-US" dirty="0"/>
              </a:br>
              <a:r>
                <a:rPr lang="en-GB" altLang="en-US" dirty="0"/>
                <a:t>Are there 10 pieces altogether?</a:t>
              </a:r>
            </a:p>
          </p:txBody>
        </p:sp>
      </p:grpSp>
      <p:sp>
        <p:nvSpPr>
          <p:cNvPr id="4" name="Rounded Rectangle 3"/>
          <p:cNvSpPr/>
          <p:nvPr/>
        </p:nvSpPr>
        <p:spPr>
          <a:xfrm>
            <a:off x="792007" y="3278775"/>
            <a:ext cx="7550332" cy="2795454"/>
          </a:xfrm>
          <a:prstGeom prst="roundRect">
            <a:avLst>
              <a:gd name="adj" fmla="val 10125"/>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32" y="1879534"/>
            <a:ext cx="1641565" cy="13992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867" y="3608763"/>
            <a:ext cx="932766" cy="92255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828" y="3608762"/>
            <a:ext cx="932766" cy="92255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789" y="3608762"/>
            <a:ext cx="932766" cy="92255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750" y="3608761"/>
            <a:ext cx="932766" cy="92255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712" y="3608761"/>
            <a:ext cx="932766" cy="92255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867" y="4821689"/>
            <a:ext cx="932766" cy="922553"/>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828" y="4821688"/>
            <a:ext cx="932766" cy="92255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789" y="4821688"/>
            <a:ext cx="932766" cy="922553"/>
          </a:xfrm>
          <a:prstGeom prst="rect">
            <a:avLst/>
          </a:prstGeom>
        </p:spPr>
      </p:pic>
      <p:cxnSp>
        <p:nvCxnSpPr>
          <p:cNvPr id="26" name="Straight Connector 25"/>
          <p:cNvCxnSpPr/>
          <p:nvPr/>
        </p:nvCxnSpPr>
        <p:spPr>
          <a:xfrm>
            <a:off x="1541417" y="4676502"/>
            <a:ext cx="6074229" cy="0"/>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41636"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50565"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69153"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67031" y="3499349"/>
            <a:ext cx="14626" cy="243118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327" y="4848237"/>
            <a:ext cx="671753" cy="98212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1313" y="4847778"/>
            <a:ext cx="671753" cy="982127"/>
          </a:xfrm>
          <a:prstGeom prst="rect">
            <a:avLst/>
          </a:prstGeom>
        </p:spPr>
      </p:pic>
    </p:spTree>
    <p:extLst>
      <p:ext uri="{BB962C8B-B14F-4D97-AF65-F5344CB8AC3E}">
        <p14:creationId xmlns:p14="http://schemas.microsoft.com/office/powerpoint/2010/main" val="29600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651" y="2715996"/>
            <a:ext cx="7632700" cy="2411272"/>
          </a:xfrm>
          <a:prstGeom prst="roundRect">
            <a:avLst>
              <a:gd name="adj" fmla="val 10125"/>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665" y="2995534"/>
            <a:ext cx="804575" cy="795766"/>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611" y="2995534"/>
            <a:ext cx="804575" cy="795766"/>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557" y="2995534"/>
            <a:ext cx="804575" cy="79576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503" y="2995534"/>
            <a:ext cx="804575" cy="79576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2449" y="2995534"/>
            <a:ext cx="804575" cy="795766"/>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665" y="4092909"/>
            <a:ext cx="804575" cy="79576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264" y="4092909"/>
            <a:ext cx="804575" cy="795766"/>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520" y="4092909"/>
            <a:ext cx="804575" cy="795766"/>
          </a:xfrm>
          <a:prstGeom prst="rect">
            <a:avLst/>
          </a:prstGeom>
        </p:spPr>
      </p:pic>
      <p:cxnSp>
        <p:nvCxnSpPr>
          <p:cNvPr id="26" name="Straight Connector 25"/>
          <p:cNvCxnSpPr/>
          <p:nvPr/>
        </p:nvCxnSpPr>
        <p:spPr>
          <a:xfrm>
            <a:off x="1952280" y="3931541"/>
            <a:ext cx="5239442" cy="1"/>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888659" y="2883002"/>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002782" y="2883696"/>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16905" y="2883002"/>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231029" y="2883002"/>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255" y="4041523"/>
            <a:ext cx="579433" cy="84715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380" y="4041523"/>
            <a:ext cx="579433" cy="847152"/>
          </a:xfrm>
          <a:prstGeom prst="rect">
            <a:avLst/>
          </a:prstGeom>
        </p:spPr>
      </p:pic>
      <p:sp>
        <p:nvSpPr>
          <p:cNvPr id="22" name="Rectangle 21"/>
          <p:cNvSpPr/>
          <p:nvPr/>
        </p:nvSpPr>
        <p:spPr>
          <a:xfrm>
            <a:off x="755651" y="719135"/>
            <a:ext cx="7632700" cy="772107"/>
          </a:xfrm>
          <a:prstGeom prst="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t>We need to record our findings. Can you help me complete</a:t>
            </a:r>
            <a:br>
              <a:rPr lang="en-GB" altLang="en-US" dirty="0"/>
            </a:br>
            <a:r>
              <a:rPr lang="en-GB" altLang="en-US" dirty="0"/>
              <a:t>the number sentence? Click on the missing number.</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373" y="92003"/>
            <a:ext cx="1641565" cy="1399239"/>
          </a:xfrm>
          <a:prstGeom prst="rect">
            <a:avLst/>
          </a:prstGeom>
        </p:spPr>
      </p:pic>
      <p:grpSp>
        <p:nvGrpSpPr>
          <p:cNvPr id="21" name="Group 20"/>
          <p:cNvGrpSpPr/>
          <p:nvPr/>
        </p:nvGrpSpPr>
        <p:grpSpPr>
          <a:xfrm>
            <a:off x="2071481" y="1599462"/>
            <a:ext cx="1012094" cy="1012094"/>
            <a:chOff x="2071481" y="1599462"/>
            <a:chExt cx="1012094" cy="1012094"/>
          </a:xfrm>
        </p:grpSpPr>
        <p:sp>
          <p:nvSpPr>
            <p:cNvPr id="11" name="Rounded Rectangle 10"/>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159505" y="1740629"/>
              <a:ext cx="836046" cy="738664"/>
            </a:xfrm>
            <a:prstGeom prst="rect">
              <a:avLst/>
            </a:prstGeom>
          </p:spPr>
          <p:txBody>
            <a:bodyPr wrap="square" lIns="0" tIns="0" rIns="0" bIns="0">
              <a:spAutoFit/>
            </a:bodyPr>
            <a:lstStyle/>
            <a:p>
              <a:pPr algn="ctr"/>
              <a:r>
                <a:rPr lang="en-GB" altLang="en-US" sz="4800" b="1" dirty="0">
                  <a:latin typeface="Twinkl" pitchFamily="2" charset="0"/>
                </a:rPr>
                <a:t>8</a:t>
              </a:r>
            </a:p>
          </p:txBody>
        </p:sp>
      </p:grpSp>
      <p:sp>
        <p:nvSpPr>
          <p:cNvPr id="30" name="Rectangle 29"/>
          <p:cNvSpPr/>
          <p:nvPr/>
        </p:nvSpPr>
        <p:spPr>
          <a:xfrm>
            <a:off x="3156163" y="1736177"/>
            <a:ext cx="836046" cy="738664"/>
          </a:xfrm>
          <a:prstGeom prst="rect">
            <a:avLst/>
          </a:prstGeom>
        </p:spPr>
        <p:txBody>
          <a:bodyPr wrap="square" lIns="0" tIns="0" rIns="0" bIns="0">
            <a:spAutoFit/>
          </a:bodyPr>
          <a:lstStyle/>
          <a:p>
            <a:pPr algn="ctr"/>
            <a:r>
              <a:rPr lang="en-GB" altLang="en-US" sz="4800" b="1" dirty="0">
                <a:latin typeface="Twinkl" pitchFamily="2" charset="0"/>
              </a:rPr>
              <a:t>+</a:t>
            </a:r>
          </a:p>
        </p:txBody>
      </p:sp>
      <p:sp>
        <p:nvSpPr>
          <p:cNvPr id="31" name="Rounded Rectangle 30"/>
          <p:cNvSpPr/>
          <p:nvPr/>
        </p:nvSpPr>
        <p:spPr>
          <a:xfrm>
            <a:off x="4064797" y="1595811"/>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5149479" y="1732526"/>
            <a:ext cx="836046" cy="738664"/>
          </a:xfrm>
          <a:prstGeom prst="rect">
            <a:avLst/>
          </a:prstGeom>
        </p:spPr>
        <p:txBody>
          <a:bodyPr wrap="square" lIns="0" tIns="0" rIns="0" bIns="0">
            <a:spAutoFit/>
          </a:bodyPr>
          <a:lstStyle/>
          <a:p>
            <a:pPr algn="ctr"/>
            <a:r>
              <a:rPr lang="en-GB" altLang="en-US" sz="4800" b="1" dirty="0">
                <a:latin typeface="Twinkl" pitchFamily="2" charset="0"/>
              </a:rPr>
              <a:t>=</a:t>
            </a:r>
          </a:p>
        </p:txBody>
      </p:sp>
      <p:grpSp>
        <p:nvGrpSpPr>
          <p:cNvPr id="24" name="Group 23"/>
          <p:cNvGrpSpPr/>
          <p:nvPr/>
        </p:nvGrpSpPr>
        <p:grpSpPr>
          <a:xfrm>
            <a:off x="6058112" y="1591927"/>
            <a:ext cx="1012094" cy="1012094"/>
            <a:chOff x="6058112" y="1591927"/>
            <a:chExt cx="1012094" cy="1012094"/>
          </a:xfrm>
        </p:grpSpPr>
        <p:sp>
          <p:nvSpPr>
            <p:cNvPr id="36" name="Rounded Rectangle 35"/>
            <p:cNvSpPr/>
            <p:nvPr/>
          </p:nvSpPr>
          <p:spPr>
            <a:xfrm>
              <a:off x="6058112" y="1591927"/>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146136" y="1733094"/>
              <a:ext cx="836046" cy="738664"/>
            </a:xfrm>
            <a:prstGeom prst="rect">
              <a:avLst/>
            </a:prstGeom>
          </p:spPr>
          <p:txBody>
            <a:bodyPr wrap="square" lIns="0" tIns="0" rIns="0" bIns="0">
              <a:spAutoFit/>
            </a:bodyPr>
            <a:lstStyle/>
            <a:p>
              <a:pPr algn="ctr"/>
              <a:r>
                <a:rPr lang="en-GB" altLang="en-US" sz="4800" b="1" dirty="0">
                  <a:latin typeface="Twinkl" pitchFamily="2" charset="0"/>
                </a:rPr>
                <a:t>10</a:t>
              </a:r>
            </a:p>
          </p:txBody>
        </p:sp>
      </p:grpSp>
      <p:grpSp>
        <p:nvGrpSpPr>
          <p:cNvPr id="40" name="Group 39"/>
          <p:cNvGrpSpPr/>
          <p:nvPr/>
        </p:nvGrpSpPr>
        <p:grpSpPr>
          <a:xfrm>
            <a:off x="2068148" y="5259618"/>
            <a:ext cx="1012094" cy="1012094"/>
            <a:chOff x="2071481" y="1599462"/>
            <a:chExt cx="1012094" cy="1012094"/>
          </a:xfrm>
        </p:grpSpPr>
        <p:sp>
          <p:nvSpPr>
            <p:cNvPr id="41" name="Rounded Rectangle 40"/>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2159505" y="1740629"/>
              <a:ext cx="836046" cy="738664"/>
            </a:xfrm>
            <a:prstGeom prst="rect">
              <a:avLst/>
            </a:prstGeom>
          </p:spPr>
          <p:txBody>
            <a:bodyPr wrap="square" lIns="0" tIns="0" rIns="0" bIns="0">
              <a:spAutoFit/>
            </a:bodyPr>
            <a:lstStyle/>
            <a:p>
              <a:pPr algn="ctr"/>
              <a:r>
                <a:rPr lang="en-GB" altLang="en-US" sz="4800" b="1" dirty="0">
                  <a:latin typeface="Twinkl" pitchFamily="2" charset="0"/>
                </a:rPr>
                <a:t>1</a:t>
              </a:r>
            </a:p>
          </p:txBody>
        </p:sp>
      </p:grpSp>
      <p:grpSp>
        <p:nvGrpSpPr>
          <p:cNvPr id="43" name="Group 42"/>
          <p:cNvGrpSpPr/>
          <p:nvPr/>
        </p:nvGrpSpPr>
        <p:grpSpPr>
          <a:xfrm>
            <a:off x="4070825" y="5254140"/>
            <a:ext cx="1012094" cy="1012094"/>
            <a:chOff x="2071481" y="1599462"/>
            <a:chExt cx="1012094" cy="1012094"/>
          </a:xfrm>
        </p:grpSpPr>
        <p:sp>
          <p:nvSpPr>
            <p:cNvPr id="44" name="Rounded Rectangle 43"/>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159505" y="1740629"/>
              <a:ext cx="836046" cy="738664"/>
            </a:xfrm>
            <a:prstGeom prst="rect">
              <a:avLst/>
            </a:prstGeom>
          </p:spPr>
          <p:txBody>
            <a:bodyPr wrap="square" lIns="0" tIns="0" rIns="0" bIns="0">
              <a:spAutoFit/>
            </a:bodyPr>
            <a:lstStyle/>
            <a:p>
              <a:pPr algn="ctr"/>
              <a:r>
                <a:rPr lang="en-GB" altLang="en-US" sz="4800" b="1" dirty="0">
                  <a:latin typeface="Twinkl" pitchFamily="2" charset="0"/>
                </a:rPr>
                <a:t>2</a:t>
              </a:r>
            </a:p>
          </p:txBody>
        </p:sp>
      </p:grpSp>
      <p:grpSp>
        <p:nvGrpSpPr>
          <p:cNvPr id="46" name="Group 45"/>
          <p:cNvGrpSpPr/>
          <p:nvPr/>
        </p:nvGrpSpPr>
        <p:grpSpPr>
          <a:xfrm>
            <a:off x="6058112" y="5259618"/>
            <a:ext cx="1012094" cy="1012094"/>
            <a:chOff x="2071481" y="1599462"/>
            <a:chExt cx="1012094" cy="1012094"/>
          </a:xfrm>
        </p:grpSpPr>
        <p:sp>
          <p:nvSpPr>
            <p:cNvPr id="47" name="Rounded Rectangle 46"/>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159505" y="1740629"/>
              <a:ext cx="836046" cy="738664"/>
            </a:xfrm>
            <a:prstGeom prst="rect">
              <a:avLst/>
            </a:prstGeom>
          </p:spPr>
          <p:txBody>
            <a:bodyPr wrap="square" lIns="0" tIns="0" rIns="0" bIns="0">
              <a:spAutoFit/>
            </a:bodyPr>
            <a:lstStyle/>
            <a:p>
              <a:pPr algn="ctr"/>
              <a:r>
                <a:rPr lang="en-GB" altLang="en-US" sz="4800" b="1" dirty="0">
                  <a:latin typeface="Twinkl" pitchFamily="2" charset="0"/>
                </a:rPr>
                <a:t>4</a:t>
              </a:r>
            </a:p>
          </p:txBody>
        </p:sp>
      </p:grpSp>
    </p:spTree>
    <p:extLst>
      <p:ext uri="{BB962C8B-B14F-4D97-AF65-F5344CB8AC3E}">
        <p14:creationId xmlns:p14="http://schemas.microsoft.com/office/powerpoint/2010/main" val="4846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ppt_x"/>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ppt_x"/>
                                          </p:val>
                                        </p:tav>
                                        <p:tav tm="100000">
                                          <p:val>
                                            <p:strVal val="#ppt_x"/>
                                          </p:val>
                                        </p:tav>
                                      </p:tavLst>
                                    </p:anim>
                                    <p:anim calcmode="lin" valueType="num">
                                      <p:cBhvr additive="base">
                                        <p:cTn id="71" dur="500" fill="hold"/>
                                        <p:tgtEl>
                                          <p:spTgt spid="43"/>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ppt_x"/>
                                          </p:val>
                                        </p:tav>
                                        <p:tav tm="100000">
                                          <p:val>
                                            <p:strVal val="#ppt_x"/>
                                          </p:val>
                                        </p:tav>
                                      </p:tavLst>
                                    </p:anim>
                                    <p:anim calcmode="lin" valueType="num">
                                      <p:cBhvr additive="base">
                                        <p:cTn id="7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43"/>
                    </p:tgtEl>
                  </p:cond>
                </p:stCondLst>
                <p:endSync evt="end" delay="0">
                  <p:rtn val="all"/>
                </p:endSync>
                <p:childTnLst>
                  <p:par>
                    <p:cTn id="77" fill="hold">
                      <p:stCondLst>
                        <p:cond delay="0"/>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8.33333E-7 -4.81481E-6 L -8.33333E-7 -0.53402 " pathEditMode="fixed" rAng="0" ptsTypes="AA">
                                      <p:cBhvr>
                                        <p:cTn id="80" dur="2000" fill="hold"/>
                                        <p:tgtEl>
                                          <p:spTgt spid="43"/>
                                        </p:tgtEl>
                                        <p:attrNameLst>
                                          <p:attrName>ppt_x</p:attrName>
                                          <p:attrName>ppt_y</p:attrName>
                                        </p:attrNameLst>
                                      </p:cBhvr>
                                      <p:rCtr x="0" y="-26713"/>
                                    </p:animMotion>
                                  </p:childTnLst>
                                </p:cTn>
                              </p:par>
                              <p:par>
                                <p:cTn id="81" presetID="10" presetClass="exit" presetSubtype="0" fill="hold" nodeType="withEffect">
                                  <p:stCondLst>
                                    <p:cond delay="0"/>
                                  </p:stCondLst>
                                  <p:childTnLst>
                                    <p:animEffect transition="out" filter="fade">
                                      <p:cBhvr>
                                        <p:cTn id="82" dur="500"/>
                                        <p:tgtEl>
                                          <p:spTgt spid="40"/>
                                        </p:tgtEl>
                                      </p:cBhvr>
                                    </p:animEffect>
                                    <p:set>
                                      <p:cBhvr>
                                        <p:cTn id="83" dur="1" fill="hold">
                                          <p:stCondLst>
                                            <p:cond delay="499"/>
                                          </p:stCondLst>
                                        </p:cTn>
                                        <p:tgtEl>
                                          <p:spTgt spid="4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6"/>
                                        </p:tgtEl>
                                      </p:cBhvr>
                                    </p:animEffect>
                                    <p:set>
                                      <p:cBhvr>
                                        <p:cTn id="8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87" restart="whenNotActive" fill="hold" evtFilter="cancelBubble" nodeType="interactiveSeq">
                <p:stCondLst>
                  <p:cond evt="onClick" delay="0">
                    <p:tgtEl>
                      <p:spTgt spid="40"/>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50" fill="hold">
                                          <p:stCondLst>
                                            <p:cond delay="0"/>
                                          </p:stCondLst>
                                        </p:cTn>
                                        <p:tgtEl>
                                          <p:spTgt spid="40"/>
                                        </p:tgtEl>
                                        <p:attrNameLst>
                                          <p:attrName>r</p:attrName>
                                        </p:attrNameLst>
                                      </p:cBhvr>
                                    </p:animRot>
                                    <p:animRot by="-240000">
                                      <p:cBhvr>
                                        <p:cTn id="92" dur="100" fill="hold">
                                          <p:stCondLst>
                                            <p:cond delay="100"/>
                                          </p:stCondLst>
                                        </p:cTn>
                                        <p:tgtEl>
                                          <p:spTgt spid="40"/>
                                        </p:tgtEl>
                                        <p:attrNameLst>
                                          <p:attrName>r</p:attrName>
                                        </p:attrNameLst>
                                      </p:cBhvr>
                                    </p:animRot>
                                    <p:animRot by="240000">
                                      <p:cBhvr>
                                        <p:cTn id="93" dur="100" fill="hold">
                                          <p:stCondLst>
                                            <p:cond delay="200"/>
                                          </p:stCondLst>
                                        </p:cTn>
                                        <p:tgtEl>
                                          <p:spTgt spid="40"/>
                                        </p:tgtEl>
                                        <p:attrNameLst>
                                          <p:attrName>r</p:attrName>
                                        </p:attrNameLst>
                                      </p:cBhvr>
                                    </p:animRot>
                                    <p:animRot by="-240000">
                                      <p:cBhvr>
                                        <p:cTn id="94" dur="100" fill="hold">
                                          <p:stCondLst>
                                            <p:cond delay="300"/>
                                          </p:stCondLst>
                                        </p:cTn>
                                        <p:tgtEl>
                                          <p:spTgt spid="40"/>
                                        </p:tgtEl>
                                        <p:attrNameLst>
                                          <p:attrName>r</p:attrName>
                                        </p:attrNameLst>
                                      </p:cBhvr>
                                    </p:animRot>
                                    <p:animRot by="120000">
                                      <p:cBhvr>
                                        <p:cTn id="95" dur="100" fill="hold">
                                          <p:stCondLst>
                                            <p:cond delay="4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seq concurrent="1" nextAc="seek">
              <p:cTn id="96" restart="whenNotActive" fill="hold" evtFilter="cancelBubble" nodeType="interactiveSeq">
                <p:stCondLst>
                  <p:cond evt="onClick" delay="0">
                    <p:tgtEl>
                      <p:spTgt spid="46"/>
                    </p:tgtEl>
                  </p:cond>
                </p:stCondLst>
                <p:endSync evt="end" delay="0">
                  <p:rtn val="all"/>
                </p:endSync>
                <p:childTnLst>
                  <p:par>
                    <p:cTn id="97" fill="hold">
                      <p:stCondLst>
                        <p:cond delay="0"/>
                      </p:stCondLst>
                      <p:childTnLst>
                        <p:par>
                          <p:cTn id="98" fill="hold">
                            <p:stCondLst>
                              <p:cond delay="0"/>
                            </p:stCondLst>
                            <p:childTnLst>
                              <p:par>
                                <p:cTn id="99" presetID="32" presetClass="emph" presetSubtype="0" fill="hold" nodeType="clickEffect">
                                  <p:stCondLst>
                                    <p:cond delay="0"/>
                                  </p:stCondLst>
                                  <p:childTnLst>
                                    <p:animRot by="120000">
                                      <p:cBhvr>
                                        <p:cTn id="100" dur="50" fill="hold">
                                          <p:stCondLst>
                                            <p:cond delay="0"/>
                                          </p:stCondLst>
                                        </p:cTn>
                                        <p:tgtEl>
                                          <p:spTgt spid="46"/>
                                        </p:tgtEl>
                                        <p:attrNameLst>
                                          <p:attrName>r</p:attrName>
                                        </p:attrNameLst>
                                      </p:cBhvr>
                                    </p:animRot>
                                    <p:animRot by="-240000">
                                      <p:cBhvr>
                                        <p:cTn id="101" dur="100" fill="hold">
                                          <p:stCondLst>
                                            <p:cond delay="100"/>
                                          </p:stCondLst>
                                        </p:cTn>
                                        <p:tgtEl>
                                          <p:spTgt spid="46"/>
                                        </p:tgtEl>
                                        <p:attrNameLst>
                                          <p:attrName>r</p:attrName>
                                        </p:attrNameLst>
                                      </p:cBhvr>
                                    </p:animRot>
                                    <p:animRot by="240000">
                                      <p:cBhvr>
                                        <p:cTn id="102" dur="100" fill="hold">
                                          <p:stCondLst>
                                            <p:cond delay="200"/>
                                          </p:stCondLst>
                                        </p:cTn>
                                        <p:tgtEl>
                                          <p:spTgt spid="46"/>
                                        </p:tgtEl>
                                        <p:attrNameLst>
                                          <p:attrName>r</p:attrName>
                                        </p:attrNameLst>
                                      </p:cBhvr>
                                    </p:animRot>
                                    <p:animRot by="-240000">
                                      <p:cBhvr>
                                        <p:cTn id="103" dur="100" fill="hold">
                                          <p:stCondLst>
                                            <p:cond delay="300"/>
                                          </p:stCondLst>
                                        </p:cTn>
                                        <p:tgtEl>
                                          <p:spTgt spid="46"/>
                                        </p:tgtEl>
                                        <p:attrNameLst>
                                          <p:attrName>r</p:attrName>
                                        </p:attrNameLst>
                                      </p:cBhvr>
                                    </p:animRot>
                                    <p:animRot by="120000">
                                      <p:cBhvr>
                                        <p:cTn id="104" dur="100" fill="hold">
                                          <p:stCondLst>
                                            <p:cond delay="400"/>
                                          </p:stCondLst>
                                        </p:cTn>
                                        <p:tgtEl>
                                          <p:spTgt spid="46"/>
                                        </p:tgtEl>
                                        <p:attrNameLst>
                                          <p:attrName>r</p:attrName>
                                        </p:attrNameLst>
                                      </p:cBhvr>
                                    </p:animRot>
                                  </p:childTnLst>
                                </p:cTn>
                              </p:par>
                            </p:childTnLst>
                          </p:cTn>
                        </p:par>
                      </p:childTnLst>
                    </p:cTn>
                  </p:par>
                </p:childTnLst>
              </p:cTn>
              <p:nextCondLst>
                <p:cond evt="onClick" delay="0">
                  <p:tgtEl>
                    <p:spTgt spid="46"/>
                  </p:tgtEl>
                </p:cond>
              </p:nextCondLst>
            </p:seq>
          </p:childTnLst>
        </p:cTn>
      </p:par>
    </p:tnLst>
    <p:bldLst>
      <p:bldP spid="22" grpId="0" animBg="1"/>
      <p:bldP spid="30" grpId="0"/>
      <p:bldP spid="31"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651" y="2968177"/>
            <a:ext cx="7632700" cy="2201088"/>
          </a:xfrm>
          <a:prstGeom prst="roundRect">
            <a:avLst>
              <a:gd name="adj" fmla="val 10125"/>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665" y="4166484"/>
            <a:ext cx="804575" cy="795766"/>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611" y="4166484"/>
            <a:ext cx="804575" cy="795766"/>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557" y="4166484"/>
            <a:ext cx="804575" cy="79576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2449" y="3174209"/>
            <a:ext cx="804575" cy="79576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9866" y="4166484"/>
            <a:ext cx="804575" cy="795766"/>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2448" y="4166484"/>
            <a:ext cx="804575" cy="795766"/>
          </a:xfrm>
          <a:prstGeom prst="rect">
            <a:avLst/>
          </a:prstGeom>
        </p:spPr>
      </p:pic>
      <p:cxnSp>
        <p:nvCxnSpPr>
          <p:cNvPr id="26" name="Straight Connector 25"/>
          <p:cNvCxnSpPr/>
          <p:nvPr/>
        </p:nvCxnSpPr>
        <p:spPr>
          <a:xfrm>
            <a:off x="1952280" y="4068176"/>
            <a:ext cx="5239442" cy="1"/>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888659" y="3019637"/>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002782" y="3020331"/>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16905" y="3019637"/>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231029" y="3019637"/>
            <a:ext cx="2010" cy="2097078"/>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5651" y="691523"/>
            <a:ext cx="7632700" cy="1049106"/>
          </a:xfrm>
          <a:prstGeom prst="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t>We have found another chest! Can you complete the</a:t>
            </a:r>
            <a:br>
              <a:rPr lang="en-GB" altLang="en-US" dirty="0"/>
            </a:br>
            <a:r>
              <a:rPr lang="en-GB" altLang="en-US" dirty="0"/>
              <a:t>number sentence to show what we’ve found?</a:t>
            </a:r>
            <a:br>
              <a:rPr lang="en-GB" altLang="en-US" dirty="0"/>
            </a:br>
            <a:r>
              <a:rPr lang="en-GB" altLang="en-US" dirty="0"/>
              <a:t>Click on the missing number.</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18" y="296460"/>
            <a:ext cx="1703509" cy="1452038"/>
          </a:xfrm>
          <a:prstGeom prst="rect">
            <a:avLst/>
          </a:prstGeom>
        </p:spPr>
      </p:pic>
      <p:sp>
        <p:nvSpPr>
          <p:cNvPr id="11" name="Rounded Rectangle 10"/>
          <p:cNvSpPr/>
          <p:nvPr/>
        </p:nvSpPr>
        <p:spPr>
          <a:xfrm>
            <a:off x="2071481" y="1851708"/>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56163" y="1988423"/>
            <a:ext cx="836046" cy="738664"/>
          </a:xfrm>
          <a:prstGeom prst="rect">
            <a:avLst/>
          </a:prstGeom>
        </p:spPr>
        <p:txBody>
          <a:bodyPr wrap="square" lIns="0" tIns="0" rIns="0" bIns="0">
            <a:spAutoFit/>
          </a:bodyPr>
          <a:lstStyle/>
          <a:p>
            <a:pPr algn="ctr"/>
            <a:r>
              <a:rPr lang="en-GB" altLang="en-US" sz="4800" b="1" dirty="0">
                <a:latin typeface="Twinkl" pitchFamily="2" charset="0"/>
              </a:rPr>
              <a:t>+</a:t>
            </a:r>
          </a:p>
        </p:txBody>
      </p:sp>
      <p:sp>
        <p:nvSpPr>
          <p:cNvPr id="35" name="Rectangle 34"/>
          <p:cNvSpPr/>
          <p:nvPr/>
        </p:nvSpPr>
        <p:spPr>
          <a:xfrm>
            <a:off x="5149479" y="1984772"/>
            <a:ext cx="836046" cy="738664"/>
          </a:xfrm>
          <a:prstGeom prst="rect">
            <a:avLst/>
          </a:prstGeom>
        </p:spPr>
        <p:txBody>
          <a:bodyPr wrap="square" lIns="0" tIns="0" rIns="0" bIns="0">
            <a:spAutoFit/>
          </a:bodyPr>
          <a:lstStyle/>
          <a:p>
            <a:pPr algn="ctr"/>
            <a:r>
              <a:rPr lang="en-GB" altLang="en-US" sz="4800" b="1" dirty="0">
                <a:latin typeface="Twinkl" pitchFamily="2" charset="0"/>
              </a:rPr>
              <a:t>=</a:t>
            </a:r>
          </a:p>
        </p:txBody>
      </p:sp>
      <p:grpSp>
        <p:nvGrpSpPr>
          <p:cNvPr id="6" name="Group 5"/>
          <p:cNvGrpSpPr/>
          <p:nvPr/>
        </p:nvGrpSpPr>
        <p:grpSpPr>
          <a:xfrm>
            <a:off x="4064797" y="1848057"/>
            <a:ext cx="1012094" cy="1012094"/>
            <a:chOff x="4064797" y="1848057"/>
            <a:chExt cx="1012094" cy="1012094"/>
          </a:xfrm>
        </p:grpSpPr>
        <p:sp>
          <p:nvSpPr>
            <p:cNvPr id="31" name="Rounded Rectangle 30"/>
            <p:cNvSpPr/>
            <p:nvPr/>
          </p:nvSpPr>
          <p:spPr>
            <a:xfrm>
              <a:off x="4064797" y="1848057"/>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158849" y="1992875"/>
              <a:ext cx="836046" cy="738664"/>
            </a:xfrm>
            <a:prstGeom prst="rect">
              <a:avLst/>
            </a:prstGeom>
          </p:spPr>
          <p:txBody>
            <a:bodyPr wrap="square" lIns="0" tIns="0" rIns="0" bIns="0">
              <a:spAutoFit/>
            </a:bodyPr>
            <a:lstStyle/>
            <a:p>
              <a:pPr algn="ctr"/>
              <a:r>
                <a:rPr lang="en-GB" altLang="en-US" sz="4800" b="1" dirty="0">
                  <a:latin typeface="Twinkl" pitchFamily="2" charset="0"/>
                </a:rPr>
                <a:t>7</a:t>
              </a:r>
            </a:p>
          </p:txBody>
        </p:sp>
      </p:grpSp>
      <p:grpSp>
        <p:nvGrpSpPr>
          <p:cNvPr id="24" name="Group 23"/>
          <p:cNvGrpSpPr/>
          <p:nvPr/>
        </p:nvGrpSpPr>
        <p:grpSpPr>
          <a:xfrm>
            <a:off x="6058112" y="1844173"/>
            <a:ext cx="1012094" cy="1012094"/>
            <a:chOff x="6058112" y="1591927"/>
            <a:chExt cx="1012094" cy="1012094"/>
          </a:xfrm>
        </p:grpSpPr>
        <p:sp>
          <p:nvSpPr>
            <p:cNvPr id="36" name="Rounded Rectangle 35"/>
            <p:cNvSpPr/>
            <p:nvPr/>
          </p:nvSpPr>
          <p:spPr>
            <a:xfrm>
              <a:off x="6058112" y="1591927"/>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146136" y="1733094"/>
              <a:ext cx="836046" cy="738664"/>
            </a:xfrm>
            <a:prstGeom prst="rect">
              <a:avLst/>
            </a:prstGeom>
          </p:spPr>
          <p:txBody>
            <a:bodyPr wrap="square" lIns="0" tIns="0" rIns="0" bIns="0">
              <a:spAutoFit/>
            </a:bodyPr>
            <a:lstStyle/>
            <a:p>
              <a:pPr algn="ctr"/>
              <a:r>
                <a:rPr lang="en-GB" altLang="en-US" sz="4800" b="1" dirty="0">
                  <a:latin typeface="Twinkl" pitchFamily="2" charset="0"/>
                </a:rPr>
                <a:t>10</a:t>
              </a:r>
            </a:p>
          </p:txBody>
        </p:sp>
      </p:grpSp>
      <p:grpSp>
        <p:nvGrpSpPr>
          <p:cNvPr id="40" name="Group 39"/>
          <p:cNvGrpSpPr/>
          <p:nvPr/>
        </p:nvGrpSpPr>
        <p:grpSpPr>
          <a:xfrm>
            <a:off x="2068148" y="5259618"/>
            <a:ext cx="1012094" cy="1012094"/>
            <a:chOff x="2071481" y="1599462"/>
            <a:chExt cx="1012094" cy="1012094"/>
          </a:xfrm>
        </p:grpSpPr>
        <p:sp>
          <p:nvSpPr>
            <p:cNvPr id="41" name="Rounded Rectangle 40"/>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2159505" y="1740629"/>
              <a:ext cx="836046" cy="738664"/>
            </a:xfrm>
            <a:prstGeom prst="rect">
              <a:avLst/>
            </a:prstGeom>
          </p:spPr>
          <p:txBody>
            <a:bodyPr wrap="square" lIns="0" tIns="0" rIns="0" bIns="0">
              <a:spAutoFit/>
            </a:bodyPr>
            <a:lstStyle/>
            <a:p>
              <a:pPr algn="ctr"/>
              <a:r>
                <a:rPr lang="en-GB" altLang="en-US" sz="4800" b="1" dirty="0">
                  <a:latin typeface="Twinkl" pitchFamily="2" charset="0"/>
                </a:rPr>
                <a:t>6</a:t>
              </a:r>
            </a:p>
          </p:txBody>
        </p:sp>
      </p:grpSp>
      <p:grpSp>
        <p:nvGrpSpPr>
          <p:cNvPr id="43" name="Group 42"/>
          <p:cNvGrpSpPr/>
          <p:nvPr/>
        </p:nvGrpSpPr>
        <p:grpSpPr>
          <a:xfrm>
            <a:off x="4070825" y="5254140"/>
            <a:ext cx="1012094" cy="1012094"/>
            <a:chOff x="2071481" y="1599462"/>
            <a:chExt cx="1012094" cy="1012094"/>
          </a:xfrm>
        </p:grpSpPr>
        <p:sp>
          <p:nvSpPr>
            <p:cNvPr id="44" name="Rounded Rectangle 43"/>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159505" y="1740629"/>
              <a:ext cx="836046" cy="738664"/>
            </a:xfrm>
            <a:prstGeom prst="rect">
              <a:avLst/>
            </a:prstGeom>
          </p:spPr>
          <p:txBody>
            <a:bodyPr wrap="square" lIns="0" tIns="0" rIns="0" bIns="0">
              <a:spAutoFit/>
            </a:bodyPr>
            <a:lstStyle/>
            <a:p>
              <a:pPr algn="ctr"/>
              <a:r>
                <a:rPr lang="en-GB" altLang="en-US" sz="4800" b="1" dirty="0">
                  <a:latin typeface="Twinkl" pitchFamily="2" charset="0"/>
                </a:rPr>
                <a:t>5</a:t>
              </a:r>
            </a:p>
          </p:txBody>
        </p:sp>
      </p:grpSp>
      <p:grpSp>
        <p:nvGrpSpPr>
          <p:cNvPr id="46" name="Group 45"/>
          <p:cNvGrpSpPr/>
          <p:nvPr/>
        </p:nvGrpSpPr>
        <p:grpSpPr>
          <a:xfrm>
            <a:off x="6058112" y="5259618"/>
            <a:ext cx="1012094" cy="1012094"/>
            <a:chOff x="2071481" y="1599462"/>
            <a:chExt cx="1012094" cy="1012094"/>
          </a:xfrm>
        </p:grpSpPr>
        <p:sp>
          <p:nvSpPr>
            <p:cNvPr id="47" name="Rounded Rectangle 46"/>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159505" y="1740629"/>
              <a:ext cx="836046" cy="738664"/>
            </a:xfrm>
            <a:prstGeom prst="rect">
              <a:avLst/>
            </a:prstGeom>
          </p:spPr>
          <p:txBody>
            <a:bodyPr wrap="square" lIns="0" tIns="0" rIns="0" bIns="0">
              <a:spAutoFit/>
            </a:bodyPr>
            <a:lstStyle/>
            <a:p>
              <a:pPr algn="ctr"/>
              <a:r>
                <a:rPr lang="en-GB" altLang="en-US" sz="4800" b="1" dirty="0">
                  <a:latin typeface="Twinkl" pitchFamily="2" charset="0"/>
                </a:rPr>
                <a:t>3</a:t>
              </a: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9540" y="3197710"/>
            <a:ext cx="704273" cy="808066"/>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761" y="3189490"/>
            <a:ext cx="704273" cy="808066"/>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748" y="3197710"/>
            <a:ext cx="704273" cy="808066"/>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880" y="3174209"/>
            <a:ext cx="804575" cy="795766"/>
          </a:xfrm>
          <a:prstGeom prst="rect">
            <a:avLst/>
          </a:prstGeom>
        </p:spPr>
      </p:pic>
    </p:spTree>
    <p:extLst>
      <p:ext uri="{BB962C8B-B14F-4D97-AF65-F5344CB8AC3E}">
        <p14:creationId xmlns:p14="http://schemas.microsoft.com/office/powerpoint/2010/main" val="87042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ppt_x"/>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ppt_x"/>
                                          </p:val>
                                        </p:tav>
                                        <p:tav tm="100000">
                                          <p:val>
                                            <p:strVal val="#ppt_x"/>
                                          </p:val>
                                        </p:tav>
                                      </p:tavLst>
                                    </p:anim>
                                    <p:anim calcmode="lin" valueType="num">
                                      <p:cBhvr additive="base">
                                        <p:cTn id="71" dur="500" fill="hold"/>
                                        <p:tgtEl>
                                          <p:spTgt spid="43"/>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ppt_x"/>
                                          </p:val>
                                        </p:tav>
                                        <p:tav tm="100000">
                                          <p:val>
                                            <p:strVal val="#ppt_x"/>
                                          </p:val>
                                        </p:tav>
                                      </p:tavLst>
                                    </p:anim>
                                    <p:anim calcmode="lin" valueType="num">
                                      <p:cBhvr additive="base">
                                        <p:cTn id="7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46"/>
                    </p:tgtEl>
                  </p:cond>
                </p:stCondLst>
                <p:endSync evt="end" delay="0">
                  <p:rtn val="all"/>
                </p:endSync>
                <p:childTnLst>
                  <p:par>
                    <p:cTn id="77" fill="hold">
                      <p:stCondLst>
                        <p:cond delay="0"/>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1.94444E-6 -7.40741E-7 L -0.43524 -0.49583 " pathEditMode="relative" rAng="0" ptsTypes="AA">
                                      <p:cBhvr>
                                        <p:cTn id="80" dur="2000" fill="hold"/>
                                        <p:tgtEl>
                                          <p:spTgt spid="46"/>
                                        </p:tgtEl>
                                        <p:attrNameLst>
                                          <p:attrName>ppt_x</p:attrName>
                                          <p:attrName>ppt_y</p:attrName>
                                        </p:attrNameLst>
                                      </p:cBhvr>
                                      <p:rCtr x="-21771" y="-24792"/>
                                    </p:animMotion>
                                  </p:childTnLst>
                                </p:cTn>
                              </p:par>
                              <p:par>
                                <p:cTn id="81" presetID="10" presetClass="exit" presetSubtype="0" fill="hold" nodeType="withEffect">
                                  <p:stCondLst>
                                    <p:cond delay="0"/>
                                  </p:stCondLst>
                                  <p:childTnLst>
                                    <p:animEffect transition="out" filter="fade">
                                      <p:cBhvr>
                                        <p:cTn id="82" dur="500"/>
                                        <p:tgtEl>
                                          <p:spTgt spid="40"/>
                                        </p:tgtEl>
                                      </p:cBhvr>
                                    </p:animEffect>
                                    <p:set>
                                      <p:cBhvr>
                                        <p:cTn id="83" dur="1" fill="hold">
                                          <p:stCondLst>
                                            <p:cond delay="499"/>
                                          </p:stCondLst>
                                        </p:cTn>
                                        <p:tgtEl>
                                          <p:spTgt spid="4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7" restart="whenNotActive" fill="hold" evtFilter="cancelBubble" nodeType="interactiveSeq">
                <p:stCondLst>
                  <p:cond evt="onClick" delay="0">
                    <p:tgtEl>
                      <p:spTgt spid="43"/>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50" fill="hold">
                                          <p:stCondLst>
                                            <p:cond delay="0"/>
                                          </p:stCondLst>
                                        </p:cTn>
                                        <p:tgtEl>
                                          <p:spTgt spid="43"/>
                                        </p:tgtEl>
                                        <p:attrNameLst>
                                          <p:attrName>r</p:attrName>
                                        </p:attrNameLst>
                                      </p:cBhvr>
                                    </p:animRot>
                                    <p:animRot by="-240000">
                                      <p:cBhvr>
                                        <p:cTn id="92" dur="100" fill="hold">
                                          <p:stCondLst>
                                            <p:cond delay="100"/>
                                          </p:stCondLst>
                                        </p:cTn>
                                        <p:tgtEl>
                                          <p:spTgt spid="43"/>
                                        </p:tgtEl>
                                        <p:attrNameLst>
                                          <p:attrName>r</p:attrName>
                                        </p:attrNameLst>
                                      </p:cBhvr>
                                    </p:animRot>
                                    <p:animRot by="240000">
                                      <p:cBhvr>
                                        <p:cTn id="93" dur="100" fill="hold">
                                          <p:stCondLst>
                                            <p:cond delay="200"/>
                                          </p:stCondLst>
                                        </p:cTn>
                                        <p:tgtEl>
                                          <p:spTgt spid="43"/>
                                        </p:tgtEl>
                                        <p:attrNameLst>
                                          <p:attrName>r</p:attrName>
                                        </p:attrNameLst>
                                      </p:cBhvr>
                                    </p:animRot>
                                    <p:animRot by="-240000">
                                      <p:cBhvr>
                                        <p:cTn id="94" dur="100" fill="hold">
                                          <p:stCondLst>
                                            <p:cond delay="300"/>
                                          </p:stCondLst>
                                        </p:cTn>
                                        <p:tgtEl>
                                          <p:spTgt spid="43"/>
                                        </p:tgtEl>
                                        <p:attrNameLst>
                                          <p:attrName>r</p:attrName>
                                        </p:attrNameLst>
                                      </p:cBhvr>
                                    </p:animRot>
                                    <p:animRot by="120000">
                                      <p:cBhvr>
                                        <p:cTn id="95" dur="100" fill="hold">
                                          <p:stCondLst>
                                            <p:cond delay="400"/>
                                          </p:stCondLst>
                                        </p:cTn>
                                        <p:tgtEl>
                                          <p:spTgt spid="43"/>
                                        </p:tgtEl>
                                        <p:attrNameLst>
                                          <p:attrName>r</p:attrName>
                                        </p:attrNameLst>
                                      </p:cBhvr>
                                    </p:animRot>
                                  </p:childTnLst>
                                </p:cTn>
                              </p:par>
                            </p:childTnLst>
                          </p:cTn>
                        </p:par>
                      </p:childTnLst>
                    </p:cTn>
                  </p:par>
                </p:childTnLst>
              </p:cTn>
              <p:nextCondLst>
                <p:cond evt="onClick" delay="0">
                  <p:tgtEl>
                    <p:spTgt spid="43"/>
                  </p:tgtEl>
                </p:cond>
              </p:nextCondLst>
            </p:seq>
            <p:seq concurrent="1" nextAc="seek">
              <p:cTn id="96" restart="whenNotActive" fill="hold" evtFilter="cancelBubble" nodeType="interactiveSeq">
                <p:stCondLst>
                  <p:cond evt="onClick" delay="0">
                    <p:tgtEl>
                      <p:spTgt spid="40"/>
                    </p:tgtEl>
                  </p:cond>
                </p:stCondLst>
                <p:endSync evt="end" delay="0">
                  <p:rtn val="all"/>
                </p:endSync>
                <p:childTnLst>
                  <p:par>
                    <p:cTn id="97" fill="hold">
                      <p:stCondLst>
                        <p:cond delay="0"/>
                      </p:stCondLst>
                      <p:childTnLst>
                        <p:par>
                          <p:cTn id="98" fill="hold">
                            <p:stCondLst>
                              <p:cond delay="0"/>
                            </p:stCondLst>
                            <p:childTnLst>
                              <p:par>
                                <p:cTn id="99" presetID="32" presetClass="emph" presetSubtype="0" fill="hold" nodeType="clickEffect">
                                  <p:stCondLst>
                                    <p:cond delay="0"/>
                                  </p:stCondLst>
                                  <p:childTnLst>
                                    <p:animRot by="120000">
                                      <p:cBhvr>
                                        <p:cTn id="100" dur="50" fill="hold">
                                          <p:stCondLst>
                                            <p:cond delay="0"/>
                                          </p:stCondLst>
                                        </p:cTn>
                                        <p:tgtEl>
                                          <p:spTgt spid="40"/>
                                        </p:tgtEl>
                                        <p:attrNameLst>
                                          <p:attrName>r</p:attrName>
                                        </p:attrNameLst>
                                      </p:cBhvr>
                                    </p:animRot>
                                    <p:animRot by="-240000">
                                      <p:cBhvr>
                                        <p:cTn id="101" dur="100" fill="hold">
                                          <p:stCondLst>
                                            <p:cond delay="100"/>
                                          </p:stCondLst>
                                        </p:cTn>
                                        <p:tgtEl>
                                          <p:spTgt spid="40"/>
                                        </p:tgtEl>
                                        <p:attrNameLst>
                                          <p:attrName>r</p:attrName>
                                        </p:attrNameLst>
                                      </p:cBhvr>
                                    </p:animRot>
                                    <p:animRot by="240000">
                                      <p:cBhvr>
                                        <p:cTn id="102" dur="100" fill="hold">
                                          <p:stCondLst>
                                            <p:cond delay="200"/>
                                          </p:stCondLst>
                                        </p:cTn>
                                        <p:tgtEl>
                                          <p:spTgt spid="40"/>
                                        </p:tgtEl>
                                        <p:attrNameLst>
                                          <p:attrName>r</p:attrName>
                                        </p:attrNameLst>
                                      </p:cBhvr>
                                    </p:animRot>
                                    <p:animRot by="-240000">
                                      <p:cBhvr>
                                        <p:cTn id="103" dur="100" fill="hold">
                                          <p:stCondLst>
                                            <p:cond delay="300"/>
                                          </p:stCondLst>
                                        </p:cTn>
                                        <p:tgtEl>
                                          <p:spTgt spid="40"/>
                                        </p:tgtEl>
                                        <p:attrNameLst>
                                          <p:attrName>r</p:attrName>
                                        </p:attrNameLst>
                                      </p:cBhvr>
                                    </p:animRot>
                                    <p:animRot by="120000">
                                      <p:cBhvr>
                                        <p:cTn id="104" dur="100" fill="hold">
                                          <p:stCondLst>
                                            <p:cond delay="4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childTnLst>
        </p:cTn>
      </p:par>
    </p:tnLst>
    <p:bldLst>
      <p:bldP spid="22" grpId="0" animBg="1"/>
      <p:bldP spid="11" grpId="0" animBg="1"/>
      <p:bldP spid="30"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651" y="606309"/>
            <a:ext cx="7632700" cy="710552"/>
          </a:xfrm>
          <a:prstGeom prst="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sz="1600" dirty="0" err="1"/>
              <a:t>Arr</a:t>
            </a:r>
            <a:r>
              <a:rPr lang="en-GB" altLang="en-US" sz="1600" dirty="0"/>
              <a:t>! There be jewels missing from this treasure chest.</a:t>
            </a:r>
            <a:br>
              <a:rPr lang="en-GB" altLang="en-US" sz="1600" dirty="0"/>
            </a:br>
            <a:r>
              <a:rPr lang="en-GB" altLang="en-US" sz="1600" dirty="0"/>
              <a:t>How many jewels are missing? How do you know?</a:t>
            </a:r>
          </a:p>
        </p:txBody>
      </p:sp>
      <p:pic>
        <p:nvPicPr>
          <p:cNvPr id="23" name="tre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097" y="1403980"/>
            <a:ext cx="4292461" cy="529628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486" y="243508"/>
            <a:ext cx="1258987" cy="1073136"/>
          </a:xfrm>
          <a:prstGeom prst="rect">
            <a:avLst/>
          </a:prstGeom>
        </p:spPr>
      </p:pic>
      <p:sp>
        <p:nvSpPr>
          <p:cNvPr id="11" name="Rounded Rectangle 10"/>
          <p:cNvSpPr/>
          <p:nvPr/>
        </p:nvSpPr>
        <p:spPr>
          <a:xfrm>
            <a:off x="2171293" y="2324890"/>
            <a:ext cx="825872" cy="825872"/>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231944" y="2360959"/>
            <a:ext cx="682216" cy="738664"/>
          </a:xfrm>
          <a:prstGeom prst="rect">
            <a:avLst/>
          </a:prstGeom>
        </p:spPr>
        <p:txBody>
          <a:bodyPr wrap="square" lIns="0" tIns="0" rIns="0" bIns="0">
            <a:spAutoFit/>
          </a:bodyPr>
          <a:lstStyle/>
          <a:p>
            <a:pPr algn="ctr"/>
            <a:r>
              <a:rPr lang="en-GB" altLang="en-US" sz="4800" b="1" dirty="0">
                <a:latin typeface="Twinkl" pitchFamily="2" charset="0"/>
              </a:rPr>
              <a:t>+</a:t>
            </a:r>
          </a:p>
        </p:txBody>
      </p:sp>
      <p:sp>
        <p:nvSpPr>
          <p:cNvPr id="35" name="Rectangle 34"/>
          <p:cNvSpPr/>
          <p:nvPr/>
        </p:nvSpPr>
        <p:spPr>
          <a:xfrm>
            <a:off x="5149479" y="2385085"/>
            <a:ext cx="682216" cy="738664"/>
          </a:xfrm>
          <a:prstGeom prst="rect">
            <a:avLst/>
          </a:prstGeom>
        </p:spPr>
        <p:txBody>
          <a:bodyPr wrap="square" lIns="0" tIns="0" rIns="0" bIns="0">
            <a:spAutoFit/>
          </a:bodyPr>
          <a:lstStyle/>
          <a:p>
            <a:pPr algn="ctr"/>
            <a:r>
              <a:rPr lang="en-GB" altLang="en-US" sz="4800" b="1" dirty="0">
                <a:latin typeface="Twinkl" pitchFamily="2" charset="0"/>
              </a:rPr>
              <a:t>=</a:t>
            </a:r>
          </a:p>
        </p:txBody>
      </p:sp>
      <p:grpSp>
        <p:nvGrpSpPr>
          <p:cNvPr id="6" name="Group 5"/>
          <p:cNvGrpSpPr/>
          <p:nvPr/>
        </p:nvGrpSpPr>
        <p:grpSpPr>
          <a:xfrm>
            <a:off x="4114702" y="2321239"/>
            <a:ext cx="825872" cy="825872"/>
            <a:chOff x="4064797" y="1848057"/>
            <a:chExt cx="1012094" cy="1012094"/>
          </a:xfrm>
        </p:grpSpPr>
        <p:sp>
          <p:nvSpPr>
            <p:cNvPr id="31" name="Rounded Rectangle 30"/>
            <p:cNvSpPr/>
            <p:nvPr/>
          </p:nvSpPr>
          <p:spPr>
            <a:xfrm>
              <a:off x="4064797" y="1848057"/>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158849" y="1910319"/>
              <a:ext cx="836046" cy="738664"/>
            </a:xfrm>
            <a:prstGeom prst="rect">
              <a:avLst/>
            </a:prstGeom>
          </p:spPr>
          <p:txBody>
            <a:bodyPr wrap="square" lIns="0" tIns="0" rIns="0" bIns="0">
              <a:spAutoFit/>
            </a:bodyPr>
            <a:lstStyle/>
            <a:p>
              <a:pPr algn="ctr"/>
              <a:r>
                <a:rPr lang="en-GB" altLang="en-US" sz="4800" b="1" dirty="0">
                  <a:latin typeface="Twinkl" pitchFamily="2" charset="0"/>
                </a:rPr>
                <a:t>6</a:t>
              </a:r>
            </a:p>
          </p:txBody>
        </p:sp>
      </p:grpSp>
      <p:grpSp>
        <p:nvGrpSpPr>
          <p:cNvPr id="24" name="Group 23"/>
          <p:cNvGrpSpPr/>
          <p:nvPr/>
        </p:nvGrpSpPr>
        <p:grpSpPr>
          <a:xfrm>
            <a:off x="6058112" y="2317355"/>
            <a:ext cx="825872" cy="825872"/>
            <a:chOff x="6058112" y="1591927"/>
            <a:chExt cx="1012094" cy="1012094"/>
          </a:xfrm>
        </p:grpSpPr>
        <p:sp>
          <p:nvSpPr>
            <p:cNvPr id="36" name="Rounded Rectangle 35"/>
            <p:cNvSpPr/>
            <p:nvPr/>
          </p:nvSpPr>
          <p:spPr>
            <a:xfrm>
              <a:off x="6058112" y="1591927"/>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146136" y="1658949"/>
              <a:ext cx="836046" cy="738664"/>
            </a:xfrm>
            <a:prstGeom prst="rect">
              <a:avLst/>
            </a:prstGeom>
          </p:spPr>
          <p:txBody>
            <a:bodyPr wrap="square" lIns="0" tIns="0" rIns="0" bIns="0">
              <a:spAutoFit/>
            </a:bodyPr>
            <a:lstStyle/>
            <a:p>
              <a:pPr algn="ctr"/>
              <a:r>
                <a:rPr lang="en-GB" altLang="en-US" sz="4800" b="1" dirty="0">
                  <a:latin typeface="Twinkl" pitchFamily="2" charset="0"/>
                </a:rPr>
                <a:t>10</a:t>
              </a:r>
            </a:p>
          </p:txBody>
        </p:sp>
      </p:grpSp>
      <p:grpSp>
        <p:nvGrpSpPr>
          <p:cNvPr id="64" name="Group 63"/>
          <p:cNvGrpSpPr/>
          <p:nvPr/>
        </p:nvGrpSpPr>
        <p:grpSpPr>
          <a:xfrm>
            <a:off x="1933713" y="3309496"/>
            <a:ext cx="5276576" cy="1880417"/>
            <a:chOff x="1933713" y="2931192"/>
            <a:chExt cx="5276576" cy="1880417"/>
          </a:xfrm>
        </p:grpSpPr>
        <p:sp>
          <p:nvSpPr>
            <p:cNvPr id="4" name="Rounded Rectangle 3"/>
            <p:cNvSpPr/>
            <p:nvPr/>
          </p:nvSpPr>
          <p:spPr>
            <a:xfrm>
              <a:off x="1933713" y="2931192"/>
              <a:ext cx="5276576" cy="1880417"/>
            </a:xfrm>
            <a:prstGeom prst="roundRect">
              <a:avLst>
                <a:gd name="adj" fmla="val 10125"/>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6130" y="4016831"/>
              <a:ext cx="656536" cy="64934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8036" y="4016831"/>
              <a:ext cx="656536" cy="6493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660" y="4016831"/>
              <a:ext cx="656536" cy="64934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843" y="3118733"/>
              <a:ext cx="656536" cy="64934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6733" y="4016831"/>
              <a:ext cx="656536" cy="64934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218" y="4021912"/>
              <a:ext cx="656536" cy="649348"/>
            </a:xfrm>
            <a:prstGeom prst="rect">
              <a:avLst/>
            </a:prstGeom>
          </p:spPr>
        </p:pic>
        <p:cxnSp>
          <p:nvCxnSpPr>
            <p:cNvPr id="26" name="Straight Connector 25"/>
            <p:cNvCxnSpPr/>
            <p:nvPr/>
          </p:nvCxnSpPr>
          <p:spPr>
            <a:xfrm>
              <a:off x="2049581" y="3871400"/>
              <a:ext cx="4970837" cy="0"/>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977124" y="3015414"/>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034011" y="3016108"/>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090898" y="3015414"/>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147785" y="3015414"/>
              <a:ext cx="370" cy="1711222"/>
            </a:xfrm>
            <a:prstGeom prst="line">
              <a:avLst/>
            </a:prstGeom>
            <a:ln w="28575">
              <a:solidFill>
                <a:srgbClr val="4DB1E3"/>
              </a:solidFill>
            </a:ln>
          </p:spPr>
          <p:style>
            <a:lnRef idx="1">
              <a:schemeClr val="accent1"/>
            </a:lnRef>
            <a:fillRef idx="0">
              <a:schemeClr val="accent1"/>
            </a:fillRef>
            <a:effectRef idx="0">
              <a:schemeClr val="accent1"/>
            </a:effectRef>
            <a:fontRef idx="minor">
              <a:schemeClr val="tx1"/>
            </a:fontRef>
          </p:style>
        </p:cxnSp>
      </p:grpSp>
      <p:pic>
        <p:nvPicPr>
          <p:cNvPr id="5" name="Jewel tre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116" y="3534515"/>
            <a:ext cx="574689" cy="659384"/>
          </a:xfrm>
          <a:prstGeom prst="rect">
            <a:avLst/>
          </a:prstGeom>
        </p:spPr>
      </p:pic>
      <p:pic>
        <p:nvPicPr>
          <p:cNvPr id="68" name="tree"/>
          <p:cNvPicPr>
            <a:picLocks noChangeAspect="1"/>
          </p:cNvPicPr>
          <p:nvPr/>
        </p:nvPicPr>
        <p:blipFill rotWithShape="1">
          <a:blip r:embed="rId2" cstate="print">
            <a:extLst>
              <a:ext uri="{28A0092B-C50C-407E-A947-70E740481C1C}">
                <a14:useLocalDpi xmlns:a14="http://schemas.microsoft.com/office/drawing/2010/main" val="0"/>
              </a:ext>
            </a:extLst>
          </a:blip>
          <a:srcRect r="33745"/>
          <a:stretch/>
        </p:blipFill>
        <p:spPr>
          <a:xfrm>
            <a:off x="-1691530" y="1419527"/>
            <a:ext cx="2843986" cy="5296281"/>
          </a:xfrm>
          <a:prstGeom prst="rect">
            <a:avLst/>
          </a:prstGeom>
        </p:spPr>
      </p:pic>
      <p:pic>
        <p:nvPicPr>
          <p:cNvPr id="58" name="tre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063" y="152879"/>
            <a:ext cx="4503461" cy="5556625"/>
          </a:xfrm>
          <a:prstGeom prst="rect">
            <a:avLst/>
          </a:prstGeom>
        </p:spPr>
      </p:pic>
      <p:pic>
        <p:nvPicPr>
          <p:cNvPr id="49" name="jewel bus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8274" y="3931746"/>
            <a:ext cx="574689" cy="659384"/>
          </a:xfrm>
          <a:prstGeom prst="rect">
            <a:avLst/>
          </a:prstGeom>
        </p:spPr>
      </p:pic>
      <p:pic>
        <p:nvPicPr>
          <p:cNvPr id="21" name="bus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9464" y="4067668"/>
            <a:ext cx="2516801" cy="1811591"/>
          </a:xfrm>
          <a:prstGeom prst="rect">
            <a:avLst/>
          </a:prstGeom>
        </p:spPr>
      </p:pic>
      <p:pic>
        <p:nvPicPr>
          <p:cNvPr id="50" name="jewel rock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94" y="5913755"/>
            <a:ext cx="574689" cy="659384"/>
          </a:xfrm>
          <a:prstGeom prst="rect">
            <a:avLst/>
          </a:prstGeom>
        </p:spPr>
      </p:pic>
      <p:pic>
        <p:nvPicPr>
          <p:cNvPr id="25" name="rock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63" y="5652514"/>
            <a:ext cx="1812736" cy="1156400"/>
          </a:xfrm>
          <a:prstGeom prst="rect">
            <a:avLst/>
          </a:prstGeom>
        </p:spPr>
      </p:pic>
      <p:pic>
        <p:nvPicPr>
          <p:cNvPr id="51" name="jewel monke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4082" y="5916840"/>
            <a:ext cx="574689" cy="659384"/>
          </a:xfrm>
          <a:prstGeom prst="rect">
            <a:avLst/>
          </a:prstGeom>
        </p:spPr>
      </p:pic>
      <p:pic>
        <p:nvPicPr>
          <p:cNvPr id="54" name="monke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6808" y="5114592"/>
            <a:ext cx="1689543" cy="1743408"/>
          </a:xfrm>
          <a:prstGeom prst="rect">
            <a:avLst/>
          </a:prstGeom>
        </p:spPr>
      </p:pic>
      <p:sp>
        <p:nvSpPr>
          <p:cNvPr id="60" name="Rocks jewel trigger"/>
          <p:cNvSpPr txBox="1"/>
          <p:nvPr/>
        </p:nvSpPr>
        <p:spPr>
          <a:xfrm>
            <a:off x="1055758" y="5840933"/>
            <a:ext cx="714861" cy="813013"/>
          </a:xfrm>
          <a:prstGeom prst="rect">
            <a:avLst/>
          </a:prstGeom>
          <a:noFill/>
        </p:spPr>
        <p:txBody>
          <a:bodyPr wrap="square" rtlCol="0">
            <a:spAutoFit/>
          </a:bodyPr>
          <a:lstStyle/>
          <a:p>
            <a:endParaRPr lang="en-GB" dirty="0"/>
          </a:p>
        </p:txBody>
      </p:sp>
      <p:sp>
        <p:nvSpPr>
          <p:cNvPr id="61" name="Monkey jewel trigger"/>
          <p:cNvSpPr txBox="1"/>
          <p:nvPr/>
        </p:nvSpPr>
        <p:spPr>
          <a:xfrm>
            <a:off x="7594440" y="5864485"/>
            <a:ext cx="714861" cy="813013"/>
          </a:xfrm>
          <a:prstGeom prst="rect">
            <a:avLst/>
          </a:prstGeom>
          <a:noFill/>
        </p:spPr>
        <p:txBody>
          <a:bodyPr wrap="square" rtlCol="0">
            <a:spAutoFit/>
          </a:bodyPr>
          <a:lstStyle/>
          <a:p>
            <a:endParaRPr lang="en-GB" dirty="0"/>
          </a:p>
        </p:txBody>
      </p:sp>
      <p:sp>
        <p:nvSpPr>
          <p:cNvPr id="62" name="Bush jewel trigger"/>
          <p:cNvSpPr txBox="1"/>
          <p:nvPr/>
        </p:nvSpPr>
        <p:spPr>
          <a:xfrm>
            <a:off x="8329434" y="3854931"/>
            <a:ext cx="714861" cy="813013"/>
          </a:xfrm>
          <a:prstGeom prst="rect">
            <a:avLst/>
          </a:prstGeom>
          <a:noFill/>
        </p:spPr>
        <p:txBody>
          <a:bodyPr wrap="square" rtlCol="0">
            <a:spAutoFit/>
          </a:bodyPr>
          <a:lstStyle/>
          <a:p>
            <a:endParaRPr lang="en-GB" dirty="0"/>
          </a:p>
        </p:txBody>
      </p:sp>
      <p:sp>
        <p:nvSpPr>
          <p:cNvPr id="63" name="Tree jewel trigger"/>
          <p:cNvSpPr txBox="1"/>
          <p:nvPr/>
        </p:nvSpPr>
        <p:spPr>
          <a:xfrm>
            <a:off x="267871" y="3457700"/>
            <a:ext cx="714861" cy="813013"/>
          </a:xfrm>
          <a:prstGeom prst="rect">
            <a:avLst/>
          </a:prstGeom>
          <a:noFill/>
        </p:spPr>
        <p:txBody>
          <a:bodyPr wrap="square" rtlCol="0">
            <a:spAutoFit/>
          </a:bodyPr>
          <a:lstStyle/>
          <a:p>
            <a:endParaRPr lang="en-GB" dirty="0"/>
          </a:p>
        </p:txBody>
      </p:sp>
      <p:sp>
        <p:nvSpPr>
          <p:cNvPr id="66" name="Rectangle 65"/>
          <p:cNvSpPr/>
          <p:nvPr/>
        </p:nvSpPr>
        <p:spPr>
          <a:xfrm>
            <a:off x="2133312" y="1403980"/>
            <a:ext cx="4818711" cy="553998"/>
          </a:xfrm>
          <a:prstGeom prst="rect">
            <a:avLst/>
          </a:prstGeom>
        </p:spPr>
        <p:txBody>
          <a:bodyPr wrap="square" lIns="0" tIns="0" rIns="0" bIns="0">
            <a:spAutoFit/>
          </a:bodyPr>
          <a:lstStyle/>
          <a:p>
            <a:pPr algn="ctr"/>
            <a:r>
              <a:rPr lang="en-GB" dirty="0"/>
              <a:t>Find the missing jewels hidden in this picture and click them to add them to the ten-frame.</a:t>
            </a:r>
            <a:endParaRPr lang="en-GB" altLang="en-US" sz="1600" dirty="0"/>
          </a:p>
        </p:txBody>
      </p:sp>
      <p:grpSp>
        <p:nvGrpSpPr>
          <p:cNvPr id="40" name="Group 39"/>
          <p:cNvGrpSpPr/>
          <p:nvPr/>
        </p:nvGrpSpPr>
        <p:grpSpPr>
          <a:xfrm>
            <a:off x="2167637" y="5329915"/>
            <a:ext cx="825872" cy="825872"/>
            <a:chOff x="2071481" y="1599462"/>
            <a:chExt cx="1012094" cy="1012094"/>
          </a:xfrm>
        </p:grpSpPr>
        <p:sp>
          <p:nvSpPr>
            <p:cNvPr id="41" name="Rounded Rectangle 40"/>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2159505" y="1650141"/>
              <a:ext cx="836046" cy="905222"/>
            </a:xfrm>
            <a:prstGeom prst="rect">
              <a:avLst/>
            </a:prstGeom>
          </p:spPr>
          <p:txBody>
            <a:bodyPr wrap="square" lIns="0" tIns="0" rIns="0" bIns="0">
              <a:spAutoFit/>
            </a:bodyPr>
            <a:lstStyle/>
            <a:p>
              <a:pPr algn="ctr"/>
              <a:r>
                <a:rPr lang="en-GB" altLang="en-US" sz="4800" b="1" dirty="0">
                  <a:latin typeface="Twinkl" pitchFamily="2" charset="0"/>
                </a:rPr>
                <a:t>5</a:t>
              </a:r>
            </a:p>
          </p:txBody>
        </p:sp>
      </p:grpSp>
      <p:grpSp>
        <p:nvGrpSpPr>
          <p:cNvPr id="43" name="Group 42"/>
          <p:cNvGrpSpPr/>
          <p:nvPr/>
        </p:nvGrpSpPr>
        <p:grpSpPr>
          <a:xfrm>
            <a:off x="4170314" y="5324437"/>
            <a:ext cx="825872" cy="825872"/>
            <a:chOff x="2071481" y="1599462"/>
            <a:chExt cx="1012094" cy="1012094"/>
          </a:xfrm>
        </p:grpSpPr>
        <p:sp>
          <p:nvSpPr>
            <p:cNvPr id="44" name="Rounded Rectangle 43"/>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159505" y="1656854"/>
              <a:ext cx="836046" cy="905222"/>
            </a:xfrm>
            <a:prstGeom prst="rect">
              <a:avLst/>
            </a:prstGeom>
          </p:spPr>
          <p:txBody>
            <a:bodyPr wrap="square" lIns="0" tIns="0" rIns="0" bIns="0">
              <a:spAutoFit/>
            </a:bodyPr>
            <a:lstStyle/>
            <a:p>
              <a:pPr algn="ctr"/>
              <a:r>
                <a:rPr lang="en-GB" altLang="en-US" sz="4800" b="1" dirty="0">
                  <a:latin typeface="Twinkl" pitchFamily="2" charset="0"/>
                </a:rPr>
                <a:t>4</a:t>
              </a:r>
            </a:p>
          </p:txBody>
        </p:sp>
      </p:grpSp>
      <p:grpSp>
        <p:nvGrpSpPr>
          <p:cNvPr id="46" name="Group 45"/>
          <p:cNvGrpSpPr/>
          <p:nvPr/>
        </p:nvGrpSpPr>
        <p:grpSpPr>
          <a:xfrm>
            <a:off x="6157601" y="5329915"/>
            <a:ext cx="825872" cy="825872"/>
            <a:chOff x="2071481" y="1599462"/>
            <a:chExt cx="1012094" cy="1012094"/>
          </a:xfrm>
        </p:grpSpPr>
        <p:sp>
          <p:nvSpPr>
            <p:cNvPr id="47" name="Rounded Rectangle 46"/>
            <p:cNvSpPr/>
            <p:nvPr/>
          </p:nvSpPr>
          <p:spPr>
            <a:xfrm>
              <a:off x="2071481" y="1599462"/>
              <a:ext cx="1012094" cy="1012094"/>
            </a:xfrm>
            <a:prstGeom prst="roundRect">
              <a:avLst/>
            </a:prstGeom>
            <a:solidFill>
              <a:schemeClr val="bg1"/>
            </a:solidFill>
            <a:ln w="28575">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159505" y="1650141"/>
              <a:ext cx="836046" cy="905222"/>
            </a:xfrm>
            <a:prstGeom prst="rect">
              <a:avLst/>
            </a:prstGeom>
          </p:spPr>
          <p:txBody>
            <a:bodyPr wrap="square" lIns="0" tIns="0" rIns="0" bIns="0">
              <a:spAutoFit/>
            </a:bodyPr>
            <a:lstStyle/>
            <a:p>
              <a:pPr algn="ctr"/>
              <a:r>
                <a:rPr lang="en-GB" altLang="en-US" sz="4800" b="1" dirty="0">
                  <a:latin typeface="Twinkl" pitchFamily="2" charset="0"/>
                </a:rPr>
                <a:t>7</a:t>
              </a:r>
            </a:p>
          </p:txBody>
        </p:sp>
      </p:grpSp>
    </p:spTree>
    <p:extLst>
      <p:ext uri="{BB962C8B-B14F-4D97-AF65-F5344CB8AC3E}">
        <p14:creationId xmlns:p14="http://schemas.microsoft.com/office/powerpoint/2010/main" val="305986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63"/>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2.5E-6 4.07407E-6 L 0.20208 -0.00695 " pathEditMode="relative" rAng="0" ptsTypes="AA">
                                      <p:cBhvr>
                                        <p:cTn id="51" dur="2000" fill="hold"/>
                                        <p:tgtEl>
                                          <p:spTgt spid="5"/>
                                        </p:tgtEl>
                                        <p:attrNameLst>
                                          <p:attrName>ppt_x</p:attrName>
                                          <p:attrName>ppt_y</p:attrName>
                                        </p:attrNameLst>
                                      </p:cBhvr>
                                      <p:rCtr x="10104" y="-347"/>
                                    </p:animMotion>
                                  </p:childTnLst>
                                </p:cTn>
                              </p:par>
                            </p:childTnLst>
                          </p:cTn>
                        </p:par>
                      </p:childTnLst>
                    </p:cTn>
                  </p:par>
                </p:childTnLst>
              </p:cTn>
              <p:nextCondLst>
                <p:cond evt="onClick" delay="0">
                  <p:tgtEl>
                    <p:spTgt spid="63"/>
                  </p:tgtEl>
                </p:cond>
              </p:nextCondLst>
            </p:seq>
            <p:seq concurrent="1" nextAc="seek">
              <p:cTn id="52" restart="whenNotActive" fill="hold" evtFilter="cancelBubble" nodeType="interactiveSeq">
                <p:stCondLst>
                  <p:cond evt="onClick" delay="0">
                    <p:tgtEl>
                      <p:spTgt spid="60"/>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5E-6 -0.00556 L 0.22952 -0.35602 " pathEditMode="relative" rAng="0" ptsTypes="AA">
                                      <p:cBhvr>
                                        <p:cTn id="56" dur="2000" fill="hold"/>
                                        <p:tgtEl>
                                          <p:spTgt spid="50"/>
                                        </p:tgtEl>
                                        <p:attrNameLst>
                                          <p:attrName>ppt_x</p:attrName>
                                          <p:attrName>ppt_y</p:attrName>
                                        </p:attrNameLst>
                                      </p:cBhvr>
                                      <p:rCtr x="11476" y="-17523"/>
                                    </p:animMotion>
                                  </p:childTnLst>
                                </p:cTn>
                              </p:par>
                            </p:childTnLst>
                          </p:cTn>
                        </p:par>
                      </p:childTnLst>
                    </p:cTn>
                  </p:par>
                </p:childTnLst>
              </p:cTn>
              <p:nextCondLst>
                <p:cond evt="onClick" delay="0">
                  <p:tgtEl>
                    <p:spTgt spid="60"/>
                  </p:tgtEl>
                </p:cond>
              </p:nextCondLst>
            </p:seq>
            <p:seq concurrent="1" nextAc="seek">
              <p:cTn id="57" restart="whenNotActive" fill="hold" evtFilter="cancelBubble" nodeType="interactiveSeq">
                <p:stCondLst>
                  <p:cond evt="onClick" delay="0">
                    <p:tgtEl>
                      <p:spTgt spid="61"/>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4.44444E-6 -0.00556 L -0.38108 -0.3544 " pathEditMode="relative" rAng="0" ptsTypes="AA">
                                      <p:cBhvr>
                                        <p:cTn id="61" dur="2000" fill="hold"/>
                                        <p:tgtEl>
                                          <p:spTgt spid="51"/>
                                        </p:tgtEl>
                                        <p:attrNameLst>
                                          <p:attrName>ppt_x</p:attrName>
                                          <p:attrName>ppt_y</p:attrName>
                                        </p:attrNameLst>
                                      </p:cBhvr>
                                      <p:rCtr x="-19062" y="-17454"/>
                                    </p:animMotion>
                                  </p:childTnLst>
                                </p:cTn>
                              </p:par>
                            </p:childTnLst>
                          </p:cTn>
                        </p:par>
                      </p:childTnLst>
                    </p:cTn>
                  </p:par>
                </p:childTnLst>
              </p:cTn>
              <p:nextCondLst>
                <p:cond evt="onClick" delay="0">
                  <p:tgtEl>
                    <p:spTgt spid="61"/>
                  </p:tgtEl>
                </p:cond>
              </p:nextCondLst>
            </p:seq>
            <p:seq concurrent="1" nextAc="seek">
              <p:cTn id="62" restart="whenNotActive" fill="hold" evtFilter="cancelBubble" nodeType="interactiveSeq">
                <p:stCondLst>
                  <p:cond evt="onClick" delay="0">
                    <p:tgtEl>
                      <p:spTgt spid="62"/>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0.00556 3.7037E-6 L -0.33507 -0.06598 " pathEditMode="relative" rAng="0" ptsTypes="AA">
                                      <p:cBhvr>
                                        <p:cTn id="66" dur="2000" fill="hold"/>
                                        <p:tgtEl>
                                          <p:spTgt spid="49"/>
                                        </p:tgtEl>
                                        <p:attrNameLst>
                                          <p:attrName>ppt_x</p:attrName>
                                          <p:attrName>ppt_y</p:attrName>
                                        </p:attrNameLst>
                                      </p:cBhvr>
                                      <p:rCtr x="-17031" y="-3310"/>
                                    </p:animMotion>
                                  </p:childTnLst>
                                </p:cTn>
                              </p:par>
                            </p:childTnLst>
                          </p:cTn>
                        </p:par>
                      </p:childTnLst>
                    </p:cTn>
                  </p:par>
                </p:childTnLst>
              </p:cTn>
              <p:nextCondLst>
                <p:cond evt="onClick" delay="0">
                  <p:tgtEl>
                    <p:spTgt spid="62"/>
                  </p:tgtEl>
                </p:cond>
              </p:nextCondLst>
            </p:seq>
            <p:seq concurrent="1" nextAc="seek">
              <p:cTn id="67" restart="whenNotActive" fill="hold" evtFilter="cancelBubble" nodeType="interactiveSeq">
                <p:stCondLst>
                  <p:cond evt="onClick" delay="0">
                    <p:tgtEl>
                      <p:spTgt spid="40"/>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50" fill="hold">
                                          <p:stCondLst>
                                            <p:cond delay="0"/>
                                          </p:stCondLst>
                                        </p:cTn>
                                        <p:tgtEl>
                                          <p:spTgt spid="40"/>
                                        </p:tgtEl>
                                        <p:attrNameLst>
                                          <p:attrName>r</p:attrName>
                                        </p:attrNameLst>
                                      </p:cBhvr>
                                    </p:animRot>
                                    <p:animRot by="-240000">
                                      <p:cBhvr>
                                        <p:cTn id="72" dur="100" fill="hold">
                                          <p:stCondLst>
                                            <p:cond delay="100"/>
                                          </p:stCondLst>
                                        </p:cTn>
                                        <p:tgtEl>
                                          <p:spTgt spid="40"/>
                                        </p:tgtEl>
                                        <p:attrNameLst>
                                          <p:attrName>r</p:attrName>
                                        </p:attrNameLst>
                                      </p:cBhvr>
                                    </p:animRot>
                                    <p:animRot by="240000">
                                      <p:cBhvr>
                                        <p:cTn id="73" dur="100" fill="hold">
                                          <p:stCondLst>
                                            <p:cond delay="200"/>
                                          </p:stCondLst>
                                        </p:cTn>
                                        <p:tgtEl>
                                          <p:spTgt spid="40"/>
                                        </p:tgtEl>
                                        <p:attrNameLst>
                                          <p:attrName>r</p:attrName>
                                        </p:attrNameLst>
                                      </p:cBhvr>
                                    </p:animRot>
                                    <p:animRot by="-240000">
                                      <p:cBhvr>
                                        <p:cTn id="74" dur="100" fill="hold">
                                          <p:stCondLst>
                                            <p:cond delay="300"/>
                                          </p:stCondLst>
                                        </p:cTn>
                                        <p:tgtEl>
                                          <p:spTgt spid="40"/>
                                        </p:tgtEl>
                                        <p:attrNameLst>
                                          <p:attrName>r</p:attrName>
                                        </p:attrNameLst>
                                      </p:cBhvr>
                                    </p:animRot>
                                    <p:animRot by="120000">
                                      <p:cBhvr>
                                        <p:cTn id="75" dur="100" fill="hold">
                                          <p:stCondLst>
                                            <p:cond delay="4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seq concurrent="1" nextAc="seek">
              <p:cTn id="76" restart="whenNotActive" fill="hold" evtFilter="cancelBubble" nodeType="interactiveSeq">
                <p:stCondLst>
                  <p:cond evt="onClick" delay="0">
                    <p:tgtEl>
                      <p:spTgt spid="46"/>
                    </p:tgtEl>
                  </p:cond>
                </p:stCondLst>
                <p:endSync evt="end" delay="0">
                  <p:rtn val="all"/>
                </p:endSync>
                <p:childTnLst>
                  <p:par>
                    <p:cTn id="77" fill="hold">
                      <p:stCondLst>
                        <p:cond delay="0"/>
                      </p:stCondLst>
                      <p:childTnLst>
                        <p:par>
                          <p:cTn id="78" fill="hold">
                            <p:stCondLst>
                              <p:cond delay="0"/>
                            </p:stCondLst>
                            <p:childTnLst>
                              <p:par>
                                <p:cTn id="79" presetID="32" presetClass="emph" presetSubtype="0" fill="hold" nodeType="clickEffect">
                                  <p:stCondLst>
                                    <p:cond delay="0"/>
                                  </p:stCondLst>
                                  <p:childTnLst>
                                    <p:animRot by="120000">
                                      <p:cBhvr>
                                        <p:cTn id="80" dur="50" fill="hold">
                                          <p:stCondLst>
                                            <p:cond delay="0"/>
                                          </p:stCondLst>
                                        </p:cTn>
                                        <p:tgtEl>
                                          <p:spTgt spid="46"/>
                                        </p:tgtEl>
                                        <p:attrNameLst>
                                          <p:attrName>r</p:attrName>
                                        </p:attrNameLst>
                                      </p:cBhvr>
                                    </p:animRot>
                                    <p:animRot by="-240000">
                                      <p:cBhvr>
                                        <p:cTn id="81" dur="100" fill="hold">
                                          <p:stCondLst>
                                            <p:cond delay="100"/>
                                          </p:stCondLst>
                                        </p:cTn>
                                        <p:tgtEl>
                                          <p:spTgt spid="46"/>
                                        </p:tgtEl>
                                        <p:attrNameLst>
                                          <p:attrName>r</p:attrName>
                                        </p:attrNameLst>
                                      </p:cBhvr>
                                    </p:animRot>
                                    <p:animRot by="240000">
                                      <p:cBhvr>
                                        <p:cTn id="82" dur="100" fill="hold">
                                          <p:stCondLst>
                                            <p:cond delay="200"/>
                                          </p:stCondLst>
                                        </p:cTn>
                                        <p:tgtEl>
                                          <p:spTgt spid="46"/>
                                        </p:tgtEl>
                                        <p:attrNameLst>
                                          <p:attrName>r</p:attrName>
                                        </p:attrNameLst>
                                      </p:cBhvr>
                                    </p:animRot>
                                    <p:animRot by="-240000">
                                      <p:cBhvr>
                                        <p:cTn id="83" dur="100" fill="hold">
                                          <p:stCondLst>
                                            <p:cond delay="300"/>
                                          </p:stCondLst>
                                        </p:cTn>
                                        <p:tgtEl>
                                          <p:spTgt spid="46"/>
                                        </p:tgtEl>
                                        <p:attrNameLst>
                                          <p:attrName>r</p:attrName>
                                        </p:attrNameLst>
                                      </p:cBhvr>
                                    </p:animRot>
                                    <p:animRot by="120000">
                                      <p:cBhvr>
                                        <p:cTn id="84" dur="100" fill="hold">
                                          <p:stCondLst>
                                            <p:cond delay="400"/>
                                          </p:stCondLst>
                                        </p:cTn>
                                        <p:tgtEl>
                                          <p:spTgt spid="46"/>
                                        </p:tgtEl>
                                        <p:attrNameLst>
                                          <p:attrName>r</p:attrName>
                                        </p:attrNameLst>
                                      </p:cBhvr>
                                    </p:animRot>
                                  </p:childTnLst>
                                </p:cTn>
                              </p:par>
                            </p:childTnLst>
                          </p:cTn>
                        </p:par>
                      </p:childTnLst>
                    </p:cTn>
                  </p:par>
                </p:childTnLst>
              </p:cTn>
              <p:nextCondLst>
                <p:cond evt="onClick" delay="0">
                  <p:tgtEl>
                    <p:spTgt spid="46"/>
                  </p:tgtEl>
                </p:cond>
              </p:nextCondLst>
            </p:seq>
            <p:seq concurrent="1" nextAc="seek">
              <p:cTn id="85" restart="whenNotActive" fill="hold" evtFilter="cancelBubble" nodeType="interactiveSeq">
                <p:stCondLst>
                  <p:cond evt="onClick" delay="0">
                    <p:tgtEl>
                      <p:spTgt spid="43"/>
                    </p:tgtEl>
                  </p:cond>
                </p:stCondLst>
                <p:endSync evt="end" delay="0">
                  <p:rtn val="all"/>
                </p:endSync>
                <p:childTnLst>
                  <p:par>
                    <p:cTn id="86" fill="hold">
                      <p:stCondLst>
                        <p:cond delay="0"/>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4.72222E-6 -4.07407E-6 L -0.21719 -0.43842 " pathEditMode="relative" rAng="0" ptsTypes="AA">
                                      <p:cBhvr>
                                        <p:cTn id="89" dur="2000" fill="hold"/>
                                        <p:tgtEl>
                                          <p:spTgt spid="43"/>
                                        </p:tgtEl>
                                        <p:attrNameLst>
                                          <p:attrName>ppt_x</p:attrName>
                                          <p:attrName>ppt_y</p:attrName>
                                        </p:attrNameLst>
                                      </p:cBhvr>
                                      <p:rCtr x="-10868" y="-21921"/>
                                    </p:animMotion>
                                  </p:childTnLst>
                                </p:cTn>
                              </p:par>
                              <p:par>
                                <p:cTn id="90" presetID="10" presetClass="exit" presetSubtype="0" fill="hold" nodeType="withEffect">
                                  <p:stCondLst>
                                    <p:cond delay="0"/>
                                  </p:stCondLst>
                                  <p:childTnLst>
                                    <p:animEffect transition="out" filter="fade">
                                      <p:cBhvr>
                                        <p:cTn id="91" dur="500"/>
                                        <p:tgtEl>
                                          <p:spTgt spid="40"/>
                                        </p:tgtEl>
                                      </p:cBhvr>
                                    </p:animEffect>
                                    <p:set>
                                      <p:cBhvr>
                                        <p:cTn id="92" dur="1" fill="hold">
                                          <p:stCondLst>
                                            <p:cond delay="499"/>
                                          </p:stCondLst>
                                        </p:cTn>
                                        <p:tgtEl>
                                          <p:spTgt spid="4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6"/>
                                        </p:tgtEl>
                                      </p:cBhvr>
                                    </p:animEffect>
                                    <p:set>
                                      <p:cBhvr>
                                        <p:cTn id="9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22" grpId="0" animBg="1"/>
      <p:bldP spid="11" grpId="0" animBg="1"/>
      <p:bldP spid="30" grpId="0"/>
      <p:bldP spid="35" grpId="0"/>
      <p:bldP spid="6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293</TotalTime>
  <Words>401</Words>
  <Application>Microsoft Office PowerPoint</Application>
  <PresentationFormat>On-screen Show (4:3)</PresentationFormat>
  <Paragraphs>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 Robson-Hughes</dc:creator>
  <cp:lastModifiedBy>Elizabeth Hewitt</cp:lastModifiedBy>
  <cp:revision>63</cp:revision>
  <dcterms:created xsi:type="dcterms:W3CDTF">2020-02-06T14:32:17Z</dcterms:created>
  <dcterms:modified xsi:type="dcterms:W3CDTF">2021-02-22T17:06:24Z</dcterms:modified>
</cp:coreProperties>
</file>