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notesMasterIdLst>
    <p:notesMasterId r:id="rId23"/>
  </p:notesMasterIdLst>
  <p:handoutMasterIdLst>
    <p:handoutMasterId r:id="rId24"/>
  </p:handoutMasterIdLst>
  <p:sldIdLst>
    <p:sldId id="291" r:id="rId2"/>
    <p:sldId id="258" r:id="rId3"/>
    <p:sldId id="263" r:id="rId4"/>
    <p:sldId id="264" r:id="rId5"/>
    <p:sldId id="285" r:id="rId6"/>
    <p:sldId id="286" r:id="rId7"/>
    <p:sldId id="287" r:id="rId8"/>
    <p:sldId id="292" r:id="rId9"/>
    <p:sldId id="293" r:id="rId10"/>
    <p:sldId id="294" r:id="rId11"/>
    <p:sldId id="295" r:id="rId12"/>
    <p:sldId id="296" r:id="rId13"/>
    <p:sldId id="297" r:id="rId14"/>
    <p:sldId id="299" r:id="rId15"/>
    <p:sldId id="300" r:id="rId16"/>
    <p:sldId id="301" r:id="rId17"/>
    <p:sldId id="302" r:id="rId18"/>
    <p:sldId id="303" r:id="rId19"/>
    <p:sldId id="304" r:id="rId20"/>
    <p:sldId id="305" r:id="rId21"/>
    <p:sldId id="306" r:id="rId22"/>
  </p:sldIdLst>
  <p:sldSz cx="10691813" cy="7559675"/>
  <p:notesSz cx="9144000" cy="6858000"/>
  <p:embeddedFontLst>
    <p:embeddedFont>
      <p:font typeface="Calibri" panose="020F0502020204030204" pitchFamily="34" charset="0"/>
      <p:regular r:id="rId25"/>
      <p:bold r:id="rId26"/>
      <p:italic r:id="rId27"/>
      <p:boldItalic r:id="rId28"/>
    </p:embeddedFont>
    <p:embeddedFont>
      <p:font typeface="Twinkl" panose="020B0604020202020204" charset="0"/>
      <p:regular r:id="rId29"/>
      <p:bold r:id="rId30"/>
    </p:embeddedFont>
  </p:embeddedFontLst>
  <p:defaultTextStyle>
    <a:defPPr>
      <a:defRPr lang="en-US"/>
    </a:defPPr>
    <a:lvl1pPr marL="0" algn="l" defTabSz="1042744" rtl="0" eaLnBrk="1" latinLnBrk="0" hangingPunct="1">
      <a:defRPr sz="2053" kern="1200">
        <a:solidFill>
          <a:schemeClr val="tx1"/>
        </a:solidFill>
        <a:latin typeface="+mn-lt"/>
        <a:ea typeface="+mn-ea"/>
        <a:cs typeface="+mn-cs"/>
      </a:defRPr>
    </a:lvl1pPr>
    <a:lvl2pPr marL="521373" algn="l" defTabSz="1042744" rtl="0" eaLnBrk="1" latinLnBrk="0" hangingPunct="1">
      <a:defRPr sz="2053" kern="1200">
        <a:solidFill>
          <a:schemeClr val="tx1"/>
        </a:solidFill>
        <a:latin typeface="+mn-lt"/>
        <a:ea typeface="+mn-ea"/>
        <a:cs typeface="+mn-cs"/>
      </a:defRPr>
    </a:lvl2pPr>
    <a:lvl3pPr marL="1042744" algn="l" defTabSz="1042744" rtl="0" eaLnBrk="1" latinLnBrk="0" hangingPunct="1">
      <a:defRPr sz="2053" kern="1200">
        <a:solidFill>
          <a:schemeClr val="tx1"/>
        </a:solidFill>
        <a:latin typeface="+mn-lt"/>
        <a:ea typeface="+mn-ea"/>
        <a:cs typeface="+mn-cs"/>
      </a:defRPr>
    </a:lvl3pPr>
    <a:lvl4pPr marL="1564117" algn="l" defTabSz="1042744" rtl="0" eaLnBrk="1" latinLnBrk="0" hangingPunct="1">
      <a:defRPr sz="2053" kern="1200">
        <a:solidFill>
          <a:schemeClr val="tx1"/>
        </a:solidFill>
        <a:latin typeface="+mn-lt"/>
        <a:ea typeface="+mn-ea"/>
        <a:cs typeface="+mn-cs"/>
      </a:defRPr>
    </a:lvl4pPr>
    <a:lvl5pPr marL="2085489" algn="l" defTabSz="1042744" rtl="0" eaLnBrk="1" latinLnBrk="0" hangingPunct="1">
      <a:defRPr sz="2053" kern="1200">
        <a:solidFill>
          <a:schemeClr val="tx1"/>
        </a:solidFill>
        <a:latin typeface="+mn-lt"/>
        <a:ea typeface="+mn-ea"/>
        <a:cs typeface="+mn-cs"/>
      </a:defRPr>
    </a:lvl5pPr>
    <a:lvl6pPr marL="2606860" algn="l" defTabSz="1042744" rtl="0" eaLnBrk="1" latinLnBrk="0" hangingPunct="1">
      <a:defRPr sz="2053" kern="1200">
        <a:solidFill>
          <a:schemeClr val="tx1"/>
        </a:solidFill>
        <a:latin typeface="+mn-lt"/>
        <a:ea typeface="+mn-ea"/>
        <a:cs typeface="+mn-cs"/>
      </a:defRPr>
    </a:lvl6pPr>
    <a:lvl7pPr marL="3128233" algn="l" defTabSz="1042744" rtl="0" eaLnBrk="1" latinLnBrk="0" hangingPunct="1">
      <a:defRPr sz="2053" kern="1200">
        <a:solidFill>
          <a:schemeClr val="tx1"/>
        </a:solidFill>
        <a:latin typeface="+mn-lt"/>
        <a:ea typeface="+mn-ea"/>
        <a:cs typeface="+mn-cs"/>
      </a:defRPr>
    </a:lvl7pPr>
    <a:lvl8pPr marL="3649605" algn="l" defTabSz="1042744" rtl="0" eaLnBrk="1" latinLnBrk="0" hangingPunct="1">
      <a:defRPr sz="2053" kern="1200">
        <a:solidFill>
          <a:schemeClr val="tx1"/>
        </a:solidFill>
        <a:latin typeface="+mn-lt"/>
        <a:ea typeface="+mn-ea"/>
        <a:cs typeface="+mn-cs"/>
      </a:defRPr>
    </a:lvl8pPr>
    <a:lvl9pPr marL="4170977" algn="l" defTabSz="1042744" rtl="0" eaLnBrk="1" latinLnBrk="0" hangingPunct="1">
      <a:defRPr sz="2053"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381" userDrawn="1">
          <p15:clr>
            <a:srgbClr val="A4A3A4"/>
          </p15:clr>
        </p15:guide>
        <p15:guide id="2" pos="3368" userDrawn="1">
          <p15:clr>
            <a:srgbClr val="A4A3A4"/>
          </p15:clr>
        </p15:guide>
        <p15:guide id="4" pos="429" userDrawn="1">
          <p15:clr>
            <a:srgbClr val="A4A3A4"/>
          </p15:clr>
        </p15:guide>
        <p15:guide id="5" orient="horz" pos="4331" userDrawn="1">
          <p15:clr>
            <a:srgbClr val="A4A3A4"/>
          </p15:clr>
        </p15:guide>
        <p15:guide id="6" pos="6316" userDrawn="1">
          <p15:clr>
            <a:srgbClr val="A4A3A4"/>
          </p15:clr>
        </p15:guide>
        <p15:guide id="7" orient="horz" pos="408" userDrawn="1">
          <p15:clr>
            <a:srgbClr val="A4A3A4"/>
          </p15:clr>
        </p15:guide>
        <p15:guide id="8" pos="568" userDrawn="1">
          <p15:clr>
            <a:srgbClr val="A4A3A4"/>
          </p15:clr>
        </p15:guide>
        <p15:guide id="9" orient="horz" pos="567" userDrawn="1">
          <p15:clr>
            <a:srgbClr val="A4A3A4"/>
          </p15:clr>
        </p15:guide>
        <p15:guide id="10" orient="horz" pos="4195" userDrawn="1">
          <p15:clr>
            <a:srgbClr val="A4A3A4"/>
          </p15:clr>
        </p15:guide>
        <p15:guide id="11" pos="6157"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50A7E"/>
    <a:srgbClr val="4A3581"/>
    <a:srgbClr val="E84D15"/>
    <a:srgbClr val="F08115"/>
    <a:srgbClr val="C2C2E0"/>
    <a:srgbClr val="9B9BCD"/>
    <a:srgbClr val="18A0DB"/>
    <a:srgbClr val="E6226A"/>
    <a:srgbClr val="FFFFFF"/>
    <a:srgbClr val="6C388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showGuides="1">
      <p:cViewPr varScale="1">
        <p:scale>
          <a:sx n="65" d="100"/>
          <a:sy n="65" d="100"/>
        </p:scale>
        <p:origin x="1206" y="78"/>
      </p:cViewPr>
      <p:guideLst>
        <p:guide orient="horz" pos="2381"/>
        <p:guide pos="3368"/>
        <p:guide pos="429"/>
        <p:guide orient="horz" pos="4331"/>
        <p:guide pos="6316"/>
        <p:guide orient="horz" pos="408"/>
        <p:guide pos="568"/>
        <p:guide orient="horz" pos="567"/>
        <p:guide orient="horz" pos="4195"/>
        <p:guide pos="6157"/>
      </p:guideLst>
    </p:cSldViewPr>
  </p:slideViewPr>
  <p:notesTextViewPr>
    <p:cViewPr>
      <p:scale>
        <a:sx n="3" d="2"/>
        <a:sy n="3" d="2"/>
      </p:scale>
      <p:origin x="0" y="0"/>
    </p:cViewPr>
  </p:notesTextViewPr>
  <p:notesViewPr>
    <p:cSldViewPr snapToGrid="0" showGuides="1">
      <p:cViewPr varScale="1">
        <p:scale>
          <a:sx n="68" d="100"/>
          <a:sy n="68" d="100"/>
        </p:scale>
        <p:origin x="1290" y="4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2.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1.fntdata"/><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handoutMaster" Target="handoutMasters/handoutMaster1.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font" Target="fonts/font4.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3.fntdata"/><Relationship Id="rId30" Type="http://schemas.openxmlformats.org/officeDocument/2006/relationships/font" Target="fonts/font6.fntdata"/><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962400" cy="344091"/>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5179484" y="1"/>
            <a:ext cx="3962400" cy="344091"/>
          </a:xfrm>
          <a:prstGeom prst="rect">
            <a:avLst/>
          </a:prstGeom>
        </p:spPr>
        <p:txBody>
          <a:bodyPr vert="horz" lIns="91440" tIns="45720" rIns="91440" bIns="45720" rtlCol="0"/>
          <a:lstStyle>
            <a:lvl1pPr algn="r">
              <a:defRPr sz="1200"/>
            </a:lvl1pPr>
          </a:lstStyle>
          <a:p>
            <a:fld id="{6B34F151-63AC-41CE-96F5-7702E930870C}" type="datetimeFigureOut">
              <a:rPr lang="en-GB" smtClean="0"/>
              <a:t>18/03/2021</a:t>
            </a:fld>
            <a:endParaRPr lang="en-GB"/>
          </a:p>
        </p:txBody>
      </p:sp>
      <p:sp>
        <p:nvSpPr>
          <p:cNvPr id="4" name="Footer Placeholder 3"/>
          <p:cNvSpPr>
            <a:spLocks noGrp="1"/>
          </p:cNvSpPr>
          <p:nvPr>
            <p:ph type="ftr" sz="quarter" idx="2"/>
          </p:nvPr>
        </p:nvSpPr>
        <p:spPr>
          <a:xfrm>
            <a:off x="0" y="6513910"/>
            <a:ext cx="3962400" cy="344090"/>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5179484" y="6513910"/>
            <a:ext cx="3962400" cy="344090"/>
          </a:xfrm>
          <a:prstGeom prst="rect">
            <a:avLst/>
          </a:prstGeom>
        </p:spPr>
        <p:txBody>
          <a:bodyPr vert="horz" lIns="91440" tIns="45720" rIns="91440" bIns="45720" rtlCol="0" anchor="b"/>
          <a:lstStyle>
            <a:lvl1pPr algn="r">
              <a:defRPr sz="1200"/>
            </a:lvl1pPr>
          </a:lstStyle>
          <a:p>
            <a:fld id="{2676B846-B279-40AC-BFF5-DBC4013370C2}" type="slidenum">
              <a:rPr lang="en-GB" smtClean="0"/>
              <a:t>‹#›</a:t>
            </a:fld>
            <a:endParaRPr lang="en-GB"/>
          </a:p>
        </p:txBody>
      </p:sp>
    </p:spTree>
    <p:extLst>
      <p:ext uri="{BB962C8B-B14F-4D97-AF65-F5344CB8AC3E}">
        <p14:creationId xmlns:p14="http://schemas.microsoft.com/office/powerpoint/2010/main" val="26453970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962400" cy="344091"/>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5179484" y="1"/>
            <a:ext cx="3962400" cy="344091"/>
          </a:xfrm>
          <a:prstGeom prst="rect">
            <a:avLst/>
          </a:prstGeom>
        </p:spPr>
        <p:txBody>
          <a:bodyPr vert="horz" lIns="91440" tIns="45720" rIns="91440" bIns="45720" rtlCol="0"/>
          <a:lstStyle>
            <a:lvl1pPr algn="r">
              <a:defRPr sz="1200"/>
            </a:lvl1pPr>
          </a:lstStyle>
          <a:p>
            <a:fld id="{3D02C5D1-7818-41B5-ABAD-5E4B38A5388F}" type="datetimeFigureOut">
              <a:rPr lang="en-GB" smtClean="0"/>
              <a:t>18/03/2021</a:t>
            </a:fld>
            <a:endParaRPr lang="en-GB"/>
          </a:p>
        </p:txBody>
      </p:sp>
      <p:sp>
        <p:nvSpPr>
          <p:cNvPr id="4" name="Slide Image Placeholder 3"/>
          <p:cNvSpPr>
            <a:spLocks noGrp="1" noRot="1" noChangeAspect="1"/>
          </p:cNvSpPr>
          <p:nvPr>
            <p:ph type="sldImg" idx="2"/>
          </p:nvPr>
        </p:nvSpPr>
        <p:spPr>
          <a:xfrm>
            <a:off x="2935288" y="857250"/>
            <a:ext cx="3273425" cy="2314575"/>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914400" y="3300412"/>
            <a:ext cx="7315200" cy="2700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6513910"/>
            <a:ext cx="3962400" cy="34409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5179484" y="6513910"/>
            <a:ext cx="3962400" cy="344090"/>
          </a:xfrm>
          <a:prstGeom prst="rect">
            <a:avLst/>
          </a:prstGeom>
        </p:spPr>
        <p:txBody>
          <a:bodyPr vert="horz" lIns="91440" tIns="45720" rIns="91440" bIns="45720" rtlCol="0" anchor="b"/>
          <a:lstStyle>
            <a:lvl1pPr algn="r">
              <a:defRPr sz="1200"/>
            </a:lvl1pPr>
          </a:lstStyle>
          <a:p>
            <a:fld id="{FA521341-850D-40E1-BB3D-87946DC9B06D}" type="slidenum">
              <a:rPr lang="en-GB" smtClean="0"/>
              <a:t>‹#›</a:t>
            </a:fld>
            <a:endParaRPr lang="en-GB"/>
          </a:p>
        </p:txBody>
      </p:sp>
    </p:spTree>
    <p:extLst>
      <p:ext uri="{BB962C8B-B14F-4D97-AF65-F5344CB8AC3E}">
        <p14:creationId xmlns:p14="http://schemas.microsoft.com/office/powerpoint/2010/main" val="847048766"/>
      </p:ext>
    </p:extLst>
  </p:cSld>
  <p:clrMap bg1="lt1" tx1="dk1" bg2="lt2" tx2="dk2" accent1="accent1" accent2="accent2" accent3="accent3" accent4="accent4" accent5="accent5" accent6="accent6" hlink="hlink" folHlink="folHlink"/>
  <p:notesStyle>
    <a:lvl1pPr marL="0" algn="l" defTabSz="1042744" rtl="0" eaLnBrk="1" latinLnBrk="0" hangingPunct="1">
      <a:defRPr sz="1369" kern="1200">
        <a:solidFill>
          <a:schemeClr val="tx1"/>
        </a:solidFill>
        <a:latin typeface="+mn-lt"/>
        <a:ea typeface="+mn-ea"/>
        <a:cs typeface="+mn-cs"/>
      </a:defRPr>
    </a:lvl1pPr>
    <a:lvl2pPr marL="521373" algn="l" defTabSz="1042744" rtl="0" eaLnBrk="1" latinLnBrk="0" hangingPunct="1">
      <a:defRPr sz="1369" kern="1200">
        <a:solidFill>
          <a:schemeClr val="tx1"/>
        </a:solidFill>
        <a:latin typeface="+mn-lt"/>
        <a:ea typeface="+mn-ea"/>
        <a:cs typeface="+mn-cs"/>
      </a:defRPr>
    </a:lvl2pPr>
    <a:lvl3pPr marL="1042744" algn="l" defTabSz="1042744" rtl="0" eaLnBrk="1" latinLnBrk="0" hangingPunct="1">
      <a:defRPr sz="1369" kern="1200">
        <a:solidFill>
          <a:schemeClr val="tx1"/>
        </a:solidFill>
        <a:latin typeface="+mn-lt"/>
        <a:ea typeface="+mn-ea"/>
        <a:cs typeface="+mn-cs"/>
      </a:defRPr>
    </a:lvl3pPr>
    <a:lvl4pPr marL="1564117" algn="l" defTabSz="1042744" rtl="0" eaLnBrk="1" latinLnBrk="0" hangingPunct="1">
      <a:defRPr sz="1369" kern="1200">
        <a:solidFill>
          <a:schemeClr val="tx1"/>
        </a:solidFill>
        <a:latin typeface="+mn-lt"/>
        <a:ea typeface="+mn-ea"/>
        <a:cs typeface="+mn-cs"/>
      </a:defRPr>
    </a:lvl4pPr>
    <a:lvl5pPr marL="2085489" algn="l" defTabSz="1042744" rtl="0" eaLnBrk="1" latinLnBrk="0" hangingPunct="1">
      <a:defRPr sz="1369" kern="1200">
        <a:solidFill>
          <a:schemeClr val="tx1"/>
        </a:solidFill>
        <a:latin typeface="+mn-lt"/>
        <a:ea typeface="+mn-ea"/>
        <a:cs typeface="+mn-cs"/>
      </a:defRPr>
    </a:lvl5pPr>
    <a:lvl6pPr marL="2606860" algn="l" defTabSz="1042744" rtl="0" eaLnBrk="1" latinLnBrk="0" hangingPunct="1">
      <a:defRPr sz="1369" kern="1200">
        <a:solidFill>
          <a:schemeClr val="tx1"/>
        </a:solidFill>
        <a:latin typeface="+mn-lt"/>
        <a:ea typeface="+mn-ea"/>
        <a:cs typeface="+mn-cs"/>
      </a:defRPr>
    </a:lvl6pPr>
    <a:lvl7pPr marL="3128233" algn="l" defTabSz="1042744" rtl="0" eaLnBrk="1" latinLnBrk="0" hangingPunct="1">
      <a:defRPr sz="1369" kern="1200">
        <a:solidFill>
          <a:schemeClr val="tx1"/>
        </a:solidFill>
        <a:latin typeface="+mn-lt"/>
        <a:ea typeface="+mn-ea"/>
        <a:cs typeface="+mn-cs"/>
      </a:defRPr>
    </a:lvl7pPr>
    <a:lvl8pPr marL="3649605" algn="l" defTabSz="1042744" rtl="0" eaLnBrk="1" latinLnBrk="0" hangingPunct="1">
      <a:defRPr sz="1369" kern="1200">
        <a:solidFill>
          <a:schemeClr val="tx1"/>
        </a:solidFill>
        <a:latin typeface="+mn-lt"/>
        <a:ea typeface="+mn-ea"/>
        <a:cs typeface="+mn-cs"/>
      </a:defRPr>
    </a:lvl8pPr>
    <a:lvl9pPr marL="4170977" algn="l" defTabSz="1042744" rtl="0" eaLnBrk="1" latinLnBrk="0" hangingPunct="1">
      <a:defRPr sz="1369"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hyperlink" Target="https://www.twinkl.co.uk/" TargetMode="External"/><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hyperlink" Target="https://www.twinkl.co.uk/" TargetMode="External"/><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a:hlinkClick r:id="rId3"/>
          </p:cNvPr>
          <p:cNvSpPr/>
          <p:nvPr userDrawn="1"/>
        </p:nvSpPr>
        <p:spPr>
          <a:xfrm>
            <a:off x="4838046" y="6130871"/>
            <a:ext cx="1015722" cy="60960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53"/>
          </a:p>
        </p:txBody>
      </p:sp>
    </p:spTree>
    <p:extLst>
      <p:ext uri="{BB962C8B-B14F-4D97-AF65-F5344CB8AC3E}">
        <p14:creationId xmlns:p14="http://schemas.microsoft.com/office/powerpoint/2010/main" val="5370407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with Box">
    <p:spTree>
      <p:nvGrpSpPr>
        <p:cNvPr id="1" name=""/>
        <p:cNvGrpSpPr/>
        <p:nvPr/>
      </p:nvGrpSpPr>
      <p:grpSpPr>
        <a:xfrm>
          <a:off x="0" y="0"/>
          <a:ext cx="0" cy="0"/>
          <a:chOff x="0" y="0"/>
          <a:chExt cx="0" cy="0"/>
        </a:xfrm>
      </p:grpSpPr>
      <p:sp>
        <p:nvSpPr>
          <p:cNvPr id="5" name="Rounded Rectangle 4"/>
          <p:cNvSpPr/>
          <p:nvPr userDrawn="1"/>
        </p:nvSpPr>
        <p:spPr bwMode="auto">
          <a:xfrm>
            <a:off x="534589" y="540000"/>
            <a:ext cx="9617223" cy="6479675"/>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2" charset="0"/>
              </a:rPr>
              <a:t> </a:t>
            </a:r>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438937" y="6320907"/>
            <a:ext cx="674079" cy="640135"/>
          </a:xfrm>
          <a:prstGeom prst="rect">
            <a:avLst/>
          </a:prstGeom>
        </p:spPr>
      </p:pic>
    </p:spTree>
    <p:extLst>
      <p:ext uri="{BB962C8B-B14F-4D97-AF65-F5344CB8AC3E}">
        <p14:creationId xmlns:p14="http://schemas.microsoft.com/office/powerpoint/2010/main" val="34298710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ims Slide">
    <p:spTree>
      <p:nvGrpSpPr>
        <p:cNvPr id="1" name=""/>
        <p:cNvGrpSpPr/>
        <p:nvPr/>
      </p:nvGrpSpPr>
      <p:grpSpPr>
        <a:xfrm>
          <a:off x="0" y="0"/>
          <a:ext cx="0" cy="0"/>
          <a:chOff x="0" y="0"/>
          <a:chExt cx="0" cy="0"/>
        </a:xfrm>
      </p:grpSpPr>
      <p:sp>
        <p:nvSpPr>
          <p:cNvPr id="7" name="Rounded Rectangle 6"/>
          <p:cNvSpPr/>
          <p:nvPr userDrawn="1"/>
        </p:nvSpPr>
        <p:spPr bwMode="auto">
          <a:xfrm>
            <a:off x="534588" y="3230261"/>
            <a:ext cx="9617223" cy="3789414"/>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Rounded Rectangle 7"/>
          <p:cNvSpPr/>
          <p:nvPr userDrawn="1"/>
        </p:nvSpPr>
        <p:spPr bwMode="auto">
          <a:xfrm>
            <a:off x="534588" y="540000"/>
            <a:ext cx="9617223" cy="2417397"/>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Tree>
    <p:extLst>
      <p:ext uri="{BB962C8B-B14F-4D97-AF65-F5344CB8AC3E}">
        <p14:creationId xmlns:p14="http://schemas.microsoft.com/office/powerpoint/2010/main" val="22575232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Rounded Rectangle 1"/>
          <p:cNvSpPr/>
          <p:nvPr userDrawn="1"/>
        </p:nvSpPr>
        <p:spPr bwMode="auto">
          <a:xfrm>
            <a:off x="534589" y="540000"/>
            <a:ext cx="9617223" cy="6479675"/>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2" charset="0"/>
              </a:rPr>
              <a:t> </a:t>
            </a:r>
          </a:p>
        </p:txBody>
      </p:sp>
    </p:spTree>
    <p:extLst>
      <p:ext uri="{BB962C8B-B14F-4D97-AF65-F5344CB8AC3E}">
        <p14:creationId xmlns:p14="http://schemas.microsoft.com/office/powerpoint/2010/main" val="28717595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End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ectangle 4">
            <a:hlinkClick r:id="rId3"/>
          </p:cNvPr>
          <p:cNvSpPr/>
          <p:nvPr userDrawn="1"/>
        </p:nvSpPr>
        <p:spPr>
          <a:xfrm>
            <a:off x="4838046" y="3475034"/>
            <a:ext cx="1015722" cy="60960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53"/>
          </a:p>
        </p:txBody>
      </p:sp>
    </p:spTree>
    <p:extLst>
      <p:ext uri="{BB962C8B-B14F-4D97-AF65-F5344CB8AC3E}">
        <p14:creationId xmlns:p14="http://schemas.microsoft.com/office/powerpoint/2010/main" val="168197377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72645" y="766467"/>
            <a:ext cx="9546524" cy="1268696"/>
          </a:xfrm>
          <a:prstGeom prst="roundRect">
            <a:avLst>
              <a:gd name="adj" fmla="val 9641"/>
            </a:avLst>
          </a:prstGeom>
          <a:noFill/>
          <a:ln w="25400">
            <a:noFill/>
          </a:ln>
        </p:spPr>
        <p:txBody>
          <a:bodyPr vert="horz" lIns="252000" tIns="252000" rIns="252000" bIns="252000" rtlCol="0" anchor="ctr" anchorCtr="1">
            <a:normAutofit/>
          </a:bodyPr>
          <a:lstStyle/>
          <a:p>
            <a:r>
              <a:rPr lang="en-US"/>
              <a:t>Click to edit Master title style</a:t>
            </a:r>
            <a:endParaRPr lang="en-US" dirty="0"/>
          </a:p>
        </p:txBody>
      </p:sp>
      <p:sp>
        <p:nvSpPr>
          <p:cNvPr id="3" name="Text Placeholder 2"/>
          <p:cNvSpPr>
            <a:spLocks noGrp="1"/>
          </p:cNvSpPr>
          <p:nvPr>
            <p:ph type="body" idx="1"/>
          </p:nvPr>
        </p:nvSpPr>
        <p:spPr>
          <a:xfrm>
            <a:off x="572645" y="2157657"/>
            <a:ext cx="9546524" cy="4836793"/>
          </a:xfrm>
          <a:prstGeom prst="roundRect">
            <a:avLst>
              <a:gd name="adj" fmla="val 2585"/>
            </a:avLst>
          </a:prstGeom>
          <a:noFill/>
          <a:ln w="25400">
            <a:noFill/>
          </a:ln>
        </p:spPr>
        <p:txBody>
          <a:bodyPr vert="horz" lIns="252000" tIns="252000" rIns="252000" bIns="25200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389201"/>
      </p:ext>
    </p:extLst>
  </p:cSld>
  <p:clrMap bg1="lt1" tx1="dk1" bg2="lt2" tx2="dk2" accent1="accent1" accent2="accent2" accent3="accent3" accent4="accent4" accent5="accent5" accent6="accent6" hlink="hlink" folHlink="folHlink"/>
  <p:sldLayoutIdLst>
    <p:sldLayoutId id="2147483661" r:id="rId1"/>
    <p:sldLayoutId id="2147483667" r:id="rId2"/>
    <p:sldLayoutId id="2147483663" r:id="rId3"/>
    <p:sldLayoutId id="2147483669" r:id="rId4"/>
    <p:sldLayoutId id="2147483666" r:id="rId5"/>
  </p:sldLayoutIdLst>
  <p:txStyles>
    <p:titleStyle>
      <a:lvl1pPr algn="l" defTabSz="914400" rtl="0" eaLnBrk="1" latinLnBrk="0" hangingPunct="1">
        <a:lnSpc>
          <a:spcPct val="90000"/>
        </a:lnSpc>
        <a:spcBef>
          <a:spcPct val="0"/>
        </a:spcBef>
        <a:buNone/>
        <a:defRPr sz="4000" b="1" kern="1200">
          <a:solidFill>
            <a:srgbClr val="1C1C1C"/>
          </a:solidFill>
          <a:latin typeface="Twinkl"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Twinkl" pitchFamily="50" charset="0"/>
          <a:ea typeface="Sassoon Infant Rg" panose="02000503030000020003"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Twinkl" pitchFamily="50" charset="0"/>
          <a:ea typeface="Sassoon Infant Rg" panose="02000503030000020003" pitchFamily="5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Sassoon Infant Rg" panose="02000503030000020003" pitchFamily="5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Sassoon Infant Rg" panose="02000503030000020003" pitchFamily="5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Sassoon Infant Rg" panose="02000503030000020003"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381" userDrawn="1">
          <p15:clr>
            <a:srgbClr val="F26B43"/>
          </p15:clr>
        </p15:guide>
        <p15:guide id="2" pos="3368"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4.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 Id="rId9" Type="http://schemas.openxmlformats.org/officeDocument/2006/relationships/image" Target="../media/image24.jpeg"/></Relationships>
</file>

<file path=ppt/slides/_rels/slide11.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4.xml"/><Relationship Id="rId6" Type="http://schemas.openxmlformats.org/officeDocument/2006/relationships/image" Target="../media/image10.png"/><Relationship Id="rId5" Type="http://schemas.openxmlformats.org/officeDocument/2006/relationships/image" Target="../media/image9.png"/><Relationship Id="rId10" Type="http://schemas.openxmlformats.org/officeDocument/2006/relationships/image" Target="../media/image20.png"/><Relationship Id="rId4" Type="http://schemas.openxmlformats.org/officeDocument/2006/relationships/image" Target="../media/image8.png"/><Relationship Id="rId9" Type="http://schemas.openxmlformats.org/officeDocument/2006/relationships/image" Target="../media/image25.png"/></Relationships>
</file>

<file path=ppt/slides/_rels/slide1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4.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 Id="rId9" Type="http://schemas.openxmlformats.org/officeDocument/2006/relationships/image" Target="../media/image26.jpeg"/></Relationships>
</file>

<file path=ppt/slides/_rels/slide1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4.xml"/><Relationship Id="rId6" Type="http://schemas.openxmlformats.org/officeDocument/2006/relationships/image" Target="../media/image10.png"/><Relationship Id="rId5" Type="http://schemas.openxmlformats.org/officeDocument/2006/relationships/image" Target="../media/image9.png"/><Relationship Id="rId10" Type="http://schemas.openxmlformats.org/officeDocument/2006/relationships/image" Target="../media/image20.png"/><Relationship Id="rId4" Type="http://schemas.openxmlformats.org/officeDocument/2006/relationships/image" Target="../media/image8.png"/><Relationship Id="rId9" Type="http://schemas.openxmlformats.org/officeDocument/2006/relationships/image" Target="../media/image27.png"/></Relationships>
</file>

<file path=ppt/slides/_rels/slide14.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32.png"/><Relationship Id="rId3" Type="http://schemas.openxmlformats.org/officeDocument/2006/relationships/image" Target="../media/image7.png"/><Relationship Id="rId7" Type="http://schemas.openxmlformats.org/officeDocument/2006/relationships/image" Target="../media/image11.png"/><Relationship Id="rId12" Type="http://schemas.openxmlformats.org/officeDocument/2006/relationships/image" Target="../media/image31.png"/><Relationship Id="rId2" Type="http://schemas.openxmlformats.org/officeDocument/2006/relationships/image" Target="../media/image6.png"/><Relationship Id="rId1" Type="http://schemas.openxmlformats.org/officeDocument/2006/relationships/slideLayout" Target="../slideLayouts/slideLayout4.xml"/><Relationship Id="rId6" Type="http://schemas.openxmlformats.org/officeDocument/2006/relationships/image" Target="../media/image10.png"/><Relationship Id="rId11" Type="http://schemas.openxmlformats.org/officeDocument/2006/relationships/image" Target="../media/image30.png"/><Relationship Id="rId5" Type="http://schemas.openxmlformats.org/officeDocument/2006/relationships/image" Target="../media/image9.png"/><Relationship Id="rId10" Type="http://schemas.openxmlformats.org/officeDocument/2006/relationships/image" Target="../media/image29.png"/><Relationship Id="rId4" Type="http://schemas.openxmlformats.org/officeDocument/2006/relationships/image" Target="../media/image8.png"/><Relationship Id="rId9" Type="http://schemas.openxmlformats.org/officeDocument/2006/relationships/image" Target="../media/image28.png"/></Relationships>
</file>

<file path=ppt/slides/_rels/slide15.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12" Type="http://schemas.openxmlformats.org/officeDocument/2006/relationships/image" Target="../media/image36.png"/><Relationship Id="rId2" Type="http://schemas.openxmlformats.org/officeDocument/2006/relationships/image" Target="../media/image6.png"/><Relationship Id="rId1" Type="http://schemas.openxmlformats.org/officeDocument/2006/relationships/slideLayout" Target="../slideLayouts/slideLayout4.xml"/><Relationship Id="rId6" Type="http://schemas.openxmlformats.org/officeDocument/2006/relationships/image" Target="../media/image10.png"/><Relationship Id="rId11" Type="http://schemas.openxmlformats.org/officeDocument/2006/relationships/image" Target="../media/image35.png"/><Relationship Id="rId5" Type="http://schemas.openxmlformats.org/officeDocument/2006/relationships/image" Target="../media/image9.png"/><Relationship Id="rId10" Type="http://schemas.openxmlformats.org/officeDocument/2006/relationships/image" Target="../media/image34.png"/><Relationship Id="rId4" Type="http://schemas.openxmlformats.org/officeDocument/2006/relationships/image" Target="../media/image8.png"/><Relationship Id="rId9" Type="http://schemas.openxmlformats.org/officeDocument/2006/relationships/image" Target="../media/image33.jpeg"/></Relationships>
</file>

<file path=ppt/slides/_rels/slide16.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12" Type="http://schemas.openxmlformats.org/officeDocument/2006/relationships/image" Target="../media/image38.png"/><Relationship Id="rId2" Type="http://schemas.openxmlformats.org/officeDocument/2006/relationships/image" Target="../media/image6.png"/><Relationship Id="rId1" Type="http://schemas.openxmlformats.org/officeDocument/2006/relationships/slideLayout" Target="../slideLayouts/slideLayout4.xml"/><Relationship Id="rId6" Type="http://schemas.openxmlformats.org/officeDocument/2006/relationships/image" Target="../media/image10.png"/><Relationship Id="rId11" Type="http://schemas.openxmlformats.org/officeDocument/2006/relationships/image" Target="../media/image37.png"/><Relationship Id="rId5" Type="http://schemas.openxmlformats.org/officeDocument/2006/relationships/image" Target="../media/image9.png"/><Relationship Id="rId10" Type="http://schemas.openxmlformats.org/officeDocument/2006/relationships/image" Target="../media/image34.png"/><Relationship Id="rId4" Type="http://schemas.openxmlformats.org/officeDocument/2006/relationships/image" Target="../media/image8.png"/><Relationship Id="rId9" Type="http://schemas.openxmlformats.org/officeDocument/2006/relationships/image" Target="../media/image33.jpeg"/></Relationships>
</file>

<file path=ppt/slides/_rels/slide17.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12" Type="http://schemas.openxmlformats.org/officeDocument/2006/relationships/image" Target="../media/image39.png"/><Relationship Id="rId2" Type="http://schemas.openxmlformats.org/officeDocument/2006/relationships/image" Target="../media/image6.png"/><Relationship Id="rId1" Type="http://schemas.openxmlformats.org/officeDocument/2006/relationships/slideLayout" Target="../slideLayouts/slideLayout4.xml"/><Relationship Id="rId6" Type="http://schemas.openxmlformats.org/officeDocument/2006/relationships/image" Target="../media/image10.png"/><Relationship Id="rId11" Type="http://schemas.openxmlformats.org/officeDocument/2006/relationships/image" Target="../media/image37.png"/><Relationship Id="rId5" Type="http://schemas.openxmlformats.org/officeDocument/2006/relationships/image" Target="../media/image9.png"/><Relationship Id="rId10" Type="http://schemas.openxmlformats.org/officeDocument/2006/relationships/image" Target="../media/image34.png"/><Relationship Id="rId4" Type="http://schemas.openxmlformats.org/officeDocument/2006/relationships/image" Target="../media/image8.png"/><Relationship Id="rId9" Type="http://schemas.openxmlformats.org/officeDocument/2006/relationships/image" Target="../media/image33.jpeg"/></Relationships>
</file>

<file path=ppt/slides/_rels/slide18.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12" Type="http://schemas.openxmlformats.org/officeDocument/2006/relationships/image" Target="../media/image40.png"/><Relationship Id="rId2" Type="http://schemas.openxmlformats.org/officeDocument/2006/relationships/image" Target="../media/image6.png"/><Relationship Id="rId1" Type="http://schemas.openxmlformats.org/officeDocument/2006/relationships/slideLayout" Target="../slideLayouts/slideLayout4.xml"/><Relationship Id="rId6" Type="http://schemas.openxmlformats.org/officeDocument/2006/relationships/image" Target="../media/image10.png"/><Relationship Id="rId11" Type="http://schemas.openxmlformats.org/officeDocument/2006/relationships/image" Target="../media/image37.png"/><Relationship Id="rId5" Type="http://schemas.openxmlformats.org/officeDocument/2006/relationships/image" Target="../media/image9.png"/><Relationship Id="rId10" Type="http://schemas.openxmlformats.org/officeDocument/2006/relationships/image" Target="../media/image34.png"/><Relationship Id="rId4" Type="http://schemas.openxmlformats.org/officeDocument/2006/relationships/image" Target="../media/image8.png"/><Relationship Id="rId9" Type="http://schemas.openxmlformats.org/officeDocument/2006/relationships/image" Target="../media/image33.jpeg"/></Relationships>
</file>

<file path=ppt/slides/_rels/slide19.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12" Type="http://schemas.openxmlformats.org/officeDocument/2006/relationships/image" Target="../media/image41.png"/><Relationship Id="rId2" Type="http://schemas.openxmlformats.org/officeDocument/2006/relationships/image" Target="../media/image6.png"/><Relationship Id="rId1" Type="http://schemas.openxmlformats.org/officeDocument/2006/relationships/slideLayout" Target="../slideLayouts/slideLayout4.xml"/><Relationship Id="rId6" Type="http://schemas.openxmlformats.org/officeDocument/2006/relationships/image" Target="../media/image10.png"/><Relationship Id="rId11" Type="http://schemas.openxmlformats.org/officeDocument/2006/relationships/image" Target="../media/image37.png"/><Relationship Id="rId5" Type="http://schemas.openxmlformats.org/officeDocument/2006/relationships/image" Target="../media/image9.png"/><Relationship Id="rId10" Type="http://schemas.openxmlformats.org/officeDocument/2006/relationships/image" Target="../media/image34.png"/><Relationship Id="rId4" Type="http://schemas.openxmlformats.org/officeDocument/2006/relationships/image" Target="../media/image8.png"/><Relationship Id="rId9" Type="http://schemas.openxmlformats.org/officeDocument/2006/relationships/image" Target="../media/image33.jpeg"/></Relationships>
</file>

<file path=ppt/slides/_rels/slide2.xml.rels><?xml version="1.0" encoding="UTF-8" standalone="yes"?>
<Relationships xmlns="http://schemas.openxmlformats.org/package/2006/relationships"><Relationship Id="rId3" Type="http://schemas.openxmlformats.org/officeDocument/2006/relationships/hyperlink" Target="https://www.twinkl.co.uk/resources/keystage2-ks2/ks2-topics-organised-events-and-awareness-days-weeks/ks2-topics-organised-events-and-awareness-days-weeks-british-science-week" TargetMode="External"/><Relationship Id="rId2" Type="http://schemas.openxmlformats.org/officeDocument/2006/relationships/hyperlink" Target="https://www.britishscienceweek.org/plan-your-activities/smashing-stereotypes/" TargetMode="Externa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46.png"/><Relationship Id="rId3" Type="http://schemas.openxmlformats.org/officeDocument/2006/relationships/image" Target="../media/image7.png"/><Relationship Id="rId7" Type="http://schemas.openxmlformats.org/officeDocument/2006/relationships/image" Target="../media/image11.png"/><Relationship Id="rId12" Type="http://schemas.openxmlformats.org/officeDocument/2006/relationships/image" Target="../media/image45.png"/><Relationship Id="rId2" Type="http://schemas.openxmlformats.org/officeDocument/2006/relationships/image" Target="../media/image6.png"/><Relationship Id="rId1" Type="http://schemas.openxmlformats.org/officeDocument/2006/relationships/slideLayout" Target="../slideLayouts/slideLayout4.xml"/><Relationship Id="rId6" Type="http://schemas.openxmlformats.org/officeDocument/2006/relationships/image" Target="../media/image10.png"/><Relationship Id="rId11" Type="http://schemas.openxmlformats.org/officeDocument/2006/relationships/image" Target="../media/image44.png"/><Relationship Id="rId5" Type="http://schemas.openxmlformats.org/officeDocument/2006/relationships/image" Target="../media/image9.png"/><Relationship Id="rId10" Type="http://schemas.openxmlformats.org/officeDocument/2006/relationships/image" Target="../media/image43.png"/><Relationship Id="rId4" Type="http://schemas.openxmlformats.org/officeDocument/2006/relationships/image" Target="../media/image8.png"/><Relationship Id="rId9" Type="http://schemas.openxmlformats.org/officeDocument/2006/relationships/image" Target="../media/image42.png"/></Relationships>
</file>

<file path=ppt/slides/_rels/slide21.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47.jpeg"/><Relationship Id="rId1" Type="http://schemas.openxmlformats.org/officeDocument/2006/relationships/slideLayout" Target="../slideLayouts/slideLayout4.xml"/><Relationship Id="rId6" Type="http://schemas.openxmlformats.org/officeDocument/2006/relationships/image" Target="../media/image9.png"/><Relationship Id="rId5" Type="http://schemas.openxmlformats.org/officeDocument/2006/relationships/image" Target="../media/image8.png"/><Relationship Id="rId10" Type="http://schemas.openxmlformats.org/officeDocument/2006/relationships/image" Target="../media/image48.png"/><Relationship Id="rId4" Type="http://schemas.openxmlformats.org/officeDocument/2006/relationships/image" Target="../media/image7.png"/><Relationship Id="rId9" Type="http://schemas.openxmlformats.org/officeDocument/2006/relationships/image" Target="../media/image1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4.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 Id="rId9" Type="http://schemas.openxmlformats.org/officeDocument/2006/relationships/image" Target="../media/image13.png"/></Relationships>
</file>

<file path=ppt/slides/_rels/slide5.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12" Type="http://schemas.openxmlformats.org/officeDocument/2006/relationships/image" Target="../media/image17.png"/><Relationship Id="rId2" Type="http://schemas.openxmlformats.org/officeDocument/2006/relationships/image" Target="../media/image6.png"/><Relationship Id="rId1" Type="http://schemas.openxmlformats.org/officeDocument/2006/relationships/slideLayout" Target="../slideLayouts/slideLayout4.xml"/><Relationship Id="rId6" Type="http://schemas.openxmlformats.org/officeDocument/2006/relationships/image" Target="../media/image10.png"/><Relationship Id="rId11" Type="http://schemas.openxmlformats.org/officeDocument/2006/relationships/image" Target="../media/image16.png"/><Relationship Id="rId5" Type="http://schemas.openxmlformats.org/officeDocument/2006/relationships/image" Target="../media/image9.png"/><Relationship Id="rId10" Type="http://schemas.openxmlformats.org/officeDocument/2006/relationships/image" Target="../media/image15.png"/><Relationship Id="rId4" Type="http://schemas.openxmlformats.org/officeDocument/2006/relationships/image" Target="../media/image8.png"/><Relationship Id="rId9" Type="http://schemas.openxmlformats.org/officeDocument/2006/relationships/image" Target="../media/image14.png"/></Relationships>
</file>

<file path=ppt/slides/_rels/slide6.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18.jpeg"/><Relationship Id="rId1" Type="http://schemas.openxmlformats.org/officeDocument/2006/relationships/slideLayout" Target="../slideLayouts/slideLayout4.xml"/><Relationship Id="rId6" Type="http://schemas.openxmlformats.org/officeDocument/2006/relationships/image" Target="../media/image9.png"/><Relationship Id="rId5" Type="http://schemas.openxmlformats.org/officeDocument/2006/relationships/image" Target="../media/image8.png"/><Relationship Id="rId10" Type="http://schemas.openxmlformats.org/officeDocument/2006/relationships/image" Target="../media/image19.png"/><Relationship Id="rId4" Type="http://schemas.openxmlformats.org/officeDocument/2006/relationships/image" Target="../media/image7.png"/><Relationship Id="rId9" Type="http://schemas.openxmlformats.org/officeDocument/2006/relationships/image" Target="../media/image12.png"/></Relationships>
</file>

<file path=ppt/slides/_rels/slide7.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4.xml"/><Relationship Id="rId6" Type="http://schemas.openxmlformats.org/officeDocument/2006/relationships/image" Target="../media/image10.png"/><Relationship Id="rId5" Type="http://schemas.openxmlformats.org/officeDocument/2006/relationships/image" Target="../media/image9.png"/><Relationship Id="rId10" Type="http://schemas.openxmlformats.org/officeDocument/2006/relationships/image" Target="../media/image21.png"/><Relationship Id="rId4" Type="http://schemas.openxmlformats.org/officeDocument/2006/relationships/image" Target="../media/image8.png"/><Relationship Id="rId9" Type="http://schemas.openxmlformats.org/officeDocument/2006/relationships/image" Target="../media/image20.png"/></Relationships>
</file>

<file path=ppt/slides/_rels/slide8.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4.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 Id="rId9" Type="http://schemas.openxmlformats.org/officeDocument/2006/relationships/image" Target="../media/image22.png"/></Relationships>
</file>

<file path=ppt/slides/_rels/slide9.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4.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 Id="rId9" Type="http://schemas.openxmlformats.org/officeDocument/2006/relationships/image" Target="../media/image2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139087" y="1542926"/>
            <a:ext cx="8413638" cy="678647"/>
          </a:xfrm>
          <a:prstGeom prst="rect">
            <a:avLst/>
          </a:prstGeom>
        </p:spPr>
        <p:txBody>
          <a:bodyPr wrap="square" lIns="0" tIns="0" rIns="0" bIns="0">
            <a:spAutoFit/>
          </a:bodyPr>
          <a:lstStyle/>
          <a:p>
            <a:pPr algn="ctr"/>
            <a:r>
              <a:rPr lang="en-GB" sz="2205" dirty="0"/>
              <a:t>You will spot question marks at certain points in </a:t>
            </a:r>
            <a:br>
              <a:rPr lang="en-GB" sz="2205" dirty="0"/>
            </a:br>
            <a:r>
              <a:rPr lang="en-GB" sz="2205" dirty="0"/>
              <a:t>this </a:t>
            </a:r>
            <a:r>
              <a:rPr lang="en-GB" sz="2205" b="1" dirty="0">
                <a:solidFill>
                  <a:srgbClr val="00B0F0"/>
                </a:solidFill>
              </a:rPr>
              <a:t>Lesson Presentation</a:t>
            </a:r>
            <a:r>
              <a:rPr lang="en-GB" sz="2205" dirty="0"/>
              <a:t>. </a:t>
            </a:r>
          </a:p>
        </p:txBody>
      </p:sp>
      <p:sp>
        <p:nvSpPr>
          <p:cNvPr id="15" name="TextBox 14"/>
          <p:cNvSpPr txBox="1"/>
          <p:nvPr/>
        </p:nvSpPr>
        <p:spPr>
          <a:xfrm>
            <a:off x="1139087" y="811471"/>
            <a:ext cx="8413638" cy="635110"/>
          </a:xfrm>
          <a:prstGeom prst="rect">
            <a:avLst/>
          </a:prstGeom>
          <a:noFill/>
        </p:spPr>
        <p:txBody>
          <a:bodyPr wrap="square" rtlCol="0">
            <a:spAutoFit/>
          </a:bodyPr>
          <a:lstStyle/>
          <a:p>
            <a:pPr algn="ctr"/>
            <a:r>
              <a:rPr lang="en-GB" sz="3527" b="1" dirty="0"/>
              <a:t>Question Marks</a:t>
            </a:r>
          </a:p>
        </p:txBody>
      </p:sp>
      <p:grpSp>
        <p:nvGrpSpPr>
          <p:cNvPr id="9" name="Group 8"/>
          <p:cNvGrpSpPr/>
          <p:nvPr/>
        </p:nvGrpSpPr>
        <p:grpSpPr>
          <a:xfrm>
            <a:off x="1129999" y="2500401"/>
            <a:ext cx="8411419" cy="1938898"/>
            <a:chOff x="747405" y="2322108"/>
            <a:chExt cx="7630687" cy="1758933"/>
          </a:xfrm>
        </p:grpSpPr>
        <p:sp>
          <p:nvSpPr>
            <p:cNvPr id="5" name="Rectangle 4"/>
            <p:cNvSpPr/>
            <p:nvPr/>
          </p:nvSpPr>
          <p:spPr>
            <a:xfrm>
              <a:off x="765908" y="2322108"/>
              <a:ext cx="7612184" cy="1758933"/>
            </a:xfrm>
            <a:prstGeom prst="rect">
              <a:avLst/>
            </a:prstGeom>
            <a:solidFill>
              <a:schemeClr val="bg1"/>
            </a:solidFill>
            <a:ln w="28575">
              <a:solidFill>
                <a:srgbClr val="3352A8"/>
              </a:solidFill>
            </a:ln>
          </p:spPr>
          <p:style>
            <a:lnRef idx="2">
              <a:schemeClr val="accent1">
                <a:shade val="50000"/>
              </a:schemeClr>
            </a:lnRef>
            <a:fillRef idx="1">
              <a:schemeClr val="accent1"/>
            </a:fillRef>
            <a:effectRef idx="0">
              <a:schemeClr val="accent1"/>
            </a:effectRef>
            <a:fontRef idx="minor">
              <a:schemeClr val="lt1"/>
            </a:fontRef>
          </p:style>
          <p:txBody>
            <a:bodyPr lIns="198417" tIns="198417" rIns="198417" bIns="158733" rtlCol="0" anchor="ctr"/>
            <a:lstStyle/>
            <a:p>
              <a:pPr algn="ctr"/>
              <a:endParaRPr lang="en-GB" sz="2205" dirty="0"/>
            </a:p>
          </p:txBody>
        </p:sp>
        <p:sp>
          <p:nvSpPr>
            <p:cNvPr id="3" name="Rectangle 2"/>
            <p:cNvSpPr/>
            <p:nvPr/>
          </p:nvSpPr>
          <p:spPr>
            <a:xfrm>
              <a:off x="747405" y="2854955"/>
              <a:ext cx="5911323" cy="699419"/>
            </a:xfrm>
            <a:prstGeom prst="rect">
              <a:avLst/>
            </a:prstGeom>
          </p:spPr>
          <p:txBody>
            <a:bodyPr wrap="square" lIns="198417" rIns="198417">
              <a:spAutoFit/>
            </a:bodyPr>
            <a:lstStyle/>
            <a:p>
              <a:pPr algn="ctr">
                <a:lnSpc>
                  <a:spcPct val="100000"/>
                </a:lnSpc>
                <a:spcBef>
                  <a:spcPct val="0"/>
                </a:spcBef>
                <a:buFontTx/>
                <a:buNone/>
              </a:pPr>
              <a:r>
                <a:rPr lang="en-GB" altLang="en-US" sz="2205" b="1" dirty="0"/>
                <a:t>Clicking the question marks </a:t>
              </a:r>
              <a:br>
                <a:rPr lang="en-GB" altLang="en-US" sz="2205" b="1" dirty="0"/>
              </a:br>
              <a:r>
                <a:rPr lang="en-GB" altLang="en-US" sz="2205" b="1" dirty="0"/>
                <a:t>will bring up key questions.</a:t>
              </a:r>
            </a:p>
          </p:txBody>
        </p:sp>
      </p:grpSp>
      <p:sp>
        <p:nvSpPr>
          <p:cNvPr id="10" name="Google Shape;64;p17"/>
          <p:cNvSpPr/>
          <p:nvPr/>
        </p:nvSpPr>
        <p:spPr>
          <a:xfrm>
            <a:off x="1139087" y="4718239"/>
            <a:ext cx="8413639" cy="919073"/>
          </a:xfrm>
          <a:prstGeom prst="rect">
            <a:avLst/>
          </a:prstGeom>
          <a:solidFill>
            <a:srgbClr val="B8CA4F"/>
          </a:solidFill>
          <a:ln w="28575" cap="flat" cmpd="sng">
            <a:noFill/>
            <a:prstDash val="solid"/>
            <a:round/>
            <a:headEnd type="none" w="sm" len="sm"/>
            <a:tailEnd type="none" w="sm" len="sm"/>
          </a:ln>
        </p:spPr>
        <p:txBody>
          <a:bodyPr spcFirstLastPara="1" wrap="square" lIns="119050" tIns="119050" rIns="119050" bIns="119050" anchor="t" anchorCtr="0">
            <a:spAutoFit/>
          </a:bodyPr>
          <a:lstStyle/>
          <a:p>
            <a:pPr lvl="0" algn="ctr">
              <a:buClr>
                <a:schemeClr val="dk1"/>
              </a:buClr>
              <a:buSzPts val="1800"/>
            </a:pPr>
            <a:r>
              <a:rPr lang="en-GB" sz="2205" dirty="0">
                <a:solidFill>
                  <a:schemeClr val="dk1"/>
                </a:solidFill>
                <a:ea typeface="Arial"/>
                <a:cs typeface="Arial"/>
                <a:sym typeface="Arial"/>
              </a:rPr>
              <a:t>The assessment questions that appear will enable you to check your understanding against the lesson aim and success criteria.</a:t>
            </a:r>
          </a:p>
        </p:txBody>
      </p:sp>
      <p:pic>
        <p:nvPicPr>
          <p:cNvPr id="13" name="Question Ico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37940" y="2753634"/>
            <a:ext cx="1446370" cy="1446370"/>
          </a:xfrm>
          <a:prstGeom prst="rect">
            <a:avLst/>
          </a:prstGeom>
        </p:spPr>
      </p:pic>
    </p:spTree>
    <p:extLst>
      <p:ext uri="{BB962C8B-B14F-4D97-AF65-F5344CB8AC3E}">
        <p14:creationId xmlns:p14="http://schemas.microsoft.com/office/powerpoint/2010/main" val="1873013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52A44DF-8369-4F7E-BE2A-5638363CCDA5}"/>
              </a:ext>
            </a:extLst>
          </p:cNvPr>
          <p:cNvSpPr/>
          <p:nvPr/>
        </p:nvSpPr>
        <p:spPr>
          <a:xfrm>
            <a:off x="901700" y="1643997"/>
            <a:ext cx="8445500" cy="4174912"/>
          </a:xfrm>
          <a:prstGeom prst="rect">
            <a:avLst/>
          </a:prstGeom>
          <a:solidFill>
            <a:schemeClr val="bg1"/>
          </a:solidFill>
          <a:ln w="38100">
            <a:solidFill>
              <a:srgbClr val="E84D1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p:cNvSpPr/>
          <p:nvPr/>
        </p:nvSpPr>
        <p:spPr>
          <a:xfrm>
            <a:off x="884238" y="865188"/>
            <a:ext cx="8923337" cy="584775"/>
          </a:xfrm>
          <a:prstGeom prst="rect">
            <a:avLst/>
          </a:prstGeom>
        </p:spPr>
        <p:txBody>
          <a:bodyPr wrap="square">
            <a:spAutoFit/>
          </a:bodyPr>
          <a:lstStyle/>
          <a:p>
            <a:pPr algn="ctr"/>
            <a:r>
              <a:rPr lang="en-GB" sz="3200" b="1" dirty="0">
                <a:latin typeface="+mj-lt"/>
              </a:rPr>
              <a:t>Types of Scientist</a:t>
            </a:r>
          </a:p>
        </p:txBody>
      </p:sp>
      <p:grpSp>
        <p:nvGrpSpPr>
          <p:cNvPr id="18" name="ICONS"/>
          <p:cNvGrpSpPr/>
          <p:nvPr/>
        </p:nvGrpSpPr>
        <p:grpSpPr>
          <a:xfrm>
            <a:off x="8919916" y="638330"/>
            <a:ext cx="1238498" cy="864000"/>
            <a:chOff x="7480751" y="621486"/>
            <a:chExt cx="1238498" cy="864000"/>
          </a:xfrm>
        </p:grpSpPr>
        <p:pic>
          <p:nvPicPr>
            <p:cNvPr id="24" name="Assessment" hidden="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22" name="Mental and Oral Starter" hidden="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68200" y="621686"/>
              <a:ext cx="8636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Group Work" hidden="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9" name="Talking Partners" hidden="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7" name="Pairs" hidden="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5" name="Individual Work" hidden="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4" name="Whole Class"/>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480751" y="621486"/>
              <a:ext cx="1238498" cy="864000"/>
            </a:xfrm>
            <a:prstGeom prst="rect">
              <a:avLst/>
            </a:prstGeom>
          </p:spPr>
        </p:pic>
      </p:grpSp>
      <p:sp>
        <p:nvSpPr>
          <p:cNvPr id="31" name="Rectangle 30">
            <a:extLst>
              <a:ext uri="{FF2B5EF4-FFF2-40B4-BE49-F238E27FC236}">
                <a16:creationId xmlns:a16="http://schemas.microsoft.com/office/drawing/2014/main" id="{60C24BC8-3113-46A1-B830-87ED2A01FEF0}"/>
              </a:ext>
            </a:extLst>
          </p:cNvPr>
          <p:cNvSpPr/>
          <p:nvPr/>
        </p:nvSpPr>
        <p:spPr>
          <a:xfrm>
            <a:off x="884238" y="1427550"/>
            <a:ext cx="3031980" cy="659792"/>
          </a:xfrm>
          <a:custGeom>
            <a:avLst/>
            <a:gdLst>
              <a:gd name="connsiteX0" fmla="*/ 0 w 8872539"/>
              <a:gd name="connsiteY0" fmla="*/ 0 h 534030"/>
              <a:gd name="connsiteX1" fmla="*/ 8872539 w 8872539"/>
              <a:gd name="connsiteY1" fmla="*/ 0 h 534030"/>
              <a:gd name="connsiteX2" fmla="*/ 8872539 w 8872539"/>
              <a:gd name="connsiteY2" fmla="*/ 534030 h 534030"/>
              <a:gd name="connsiteX3" fmla="*/ 0 w 8872539"/>
              <a:gd name="connsiteY3" fmla="*/ 534030 h 534030"/>
              <a:gd name="connsiteX4" fmla="*/ 0 w 8872539"/>
              <a:gd name="connsiteY4" fmla="*/ 0 h 534030"/>
              <a:gd name="connsiteX0" fmla="*/ 0 w 8872539"/>
              <a:gd name="connsiteY0" fmla="*/ 0 h 534030"/>
              <a:gd name="connsiteX1" fmla="*/ 8447667 w 8872539"/>
              <a:gd name="connsiteY1" fmla="*/ 0 h 534030"/>
              <a:gd name="connsiteX2" fmla="*/ 8872539 w 8872539"/>
              <a:gd name="connsiteY2" fmla="*/ 534030 h 534030"/>
              <a:gd name="connsiteX3" fmla="*/ 0 w 8872539"/>
              <a:gd name="connsiteY3" fmla="*/ 534030 h 534030"/>
              <a:gd name="connsiteX4" fmla="*/ 0 w 8872539"/>
              <a:gd name="connsiteY4" fmla="*/ 0 h 5340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72539" h="534030">
                <a:moveTo>
                  <a:pt x="0" y="0"/>
                </a:moveTo>
                <a:lnTo>
                  <a:pt x="8447667" y="0"/>
                </a:lnTo>
                <a:lnTo>
                  <a:pt x="8872539" y="534030"/>
                </a:lnTo>
                <a:lnTo>
                  <a:pt x="0" y="534030"/>
                </a:lnTo>
                <a:lnTo>
                  <a:pt x="0" y="0"/>
                </a:lnTo>
                <a:close/>
              </a:path>
            </a:pathLst>
          </a:custGeom>
          <a:solidFill>
            <a:srgbClr val="E84D15"/>
          </a:solidFill>
          <a:ln w="38100">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noAutofit/>
          </a:bodyPr>
          <a:lstStyle/>
          <a:p>
            <a:endParaRPr lang="en-GB" sz="2400" b="1" dirty="0">
              <a:solidFill>
                <a:schemeClr val="bg1"/>
              </a:solidFill>
            </a:endParaRPr>
          </a:p>
        </p:txBody>
      </p:sp>
      <p:sp>
        <p:nvSpPr>
          <p:cNvPr id="27" name="Rectangle 30">
            <a:extLst>
              <a:ext uri="{FF2B5EF4-FFF2-40B4-BE49-F238E27FC236}">
                <a16:creationId xmlns:a16="http://schemas.microsoft.com/office/drawing/2014/main" id="{B14214BA-3E31-46B0-A272-08D2230823FD}"/>
              </a:ext>
            </a:extLst>
          </p:cNvPr>
          <p:cNvSpPr/>
          <p:nvPr/>
        </p:nvSpPr>
        <p:spPr>
          <a:xfrm>
            <a:off x="883229" y="1427550"/>
            <a:ext cx="2890192" cy="587441"/>
          </a:xfrm>
          <a:custGeom>
            <a:avLst/>
            <a:gdLst>
              <a:gd name="connsiteX0" fmla="*/ 0 w 8872539"/>
              <a:gd name="connsiteY0" fmla="*/ 0 h 534030"/>
              <a:gd name="connsiteX1" fmla="*/ 8872539 w 8872539"/>
              <a:gd name="connsiteY1" fmla="*/ 0 h 534030"/>
              <a:gd name="connsiteX2" fmla="*/ 8872539 w 8872539"/>
              <a:gd name="connsiteY2" fmla="*/ 534030 h 534030"/>
              <a:gd name="connsiteX3" fmla="*/ 0 w 8872539"/>
              <a:gd name="connsiteY3" fmla="*/ 534030 h 534030"/>
              <a:gd name="connsiteX4" fmla="*/ 0 w 8872539"/>
              <a:gd name="connsiteY4" fmla="*/ 0 h 534030"/>
              <a:gd name="connsiteX0" fmla="*/ 0 w 8872539"/>
              <a:gd name="connsiteY0" fmla="*/ 0 h 534030"/>
              <a:gd name="connsiteX1" fmla="*/ 8447667 w 8872539"/>
              <a:gd name="connsiteY1" fmla="*/ 0 h 534030"/>
              <a:gd name="connsiteX2" fmla="*/ 8872539 w 8872539"/>
              <a:gd name="connsiteY2" fmla="*/ 534030 h 534030"/>
              <a:gd name="connsiteX3" fmla="*/ 0 w 8872539"/>
              <a:gd name="connsiteY3" fmla="*/ 534030 h 534030"/>
              <a:gd name="connsiteX4" fmla="*/ 0 w 8872539"/>
              <a:gd name="connsiteY4" fmla="*/ 0 h 5340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72539" h="534030">
                <a:moveTo>
                  <a:pt x="0" y="0"/>
                </a:moveTo>
                <a:lnTo>
                  <a:pt x="8447667" y="0"/>
                </a:lnTo>
                <a:lnTo>
                  <a:pt x="8872539" y="534030"/>
                </a:lnTo>
                <a:lnTo>
                  <a:pt x="0" y="534030"/>
                </a:lnTo>
                <a:lnTo>
                  <a:pt x="0" y="0"/>
                </a:lnTo>
                <a:close/>
              </a:path>
            </a:pathLst>
          </a:custGeom>
          <a:solidFill>
            <a:srgbClr val="F08115"/>
          </a:solidFill>
          <a:ln w="38100">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r>
              <a:rPr lang="en-GB" sz="2400" b="1" dirty="0">
                <a:solidFill>
                  <a:schemeClr val="bg1"/>
                </a:solidFill>
              </a:rPr>
              <a:t>Medical Physicist</a:t>
            </a:r>
          </a:p>
        </p:txBody>
      </p:sp>
      <p:sp>
        <p:nvSpPr>
          <p:cNvPr id="32" name="TextBox 31">
            <a:extLst>
              <a:ext uri="{FF2B5EF4-FFF2-40B4-BE49-F238E27FC236}">
                <a16:creationId xmlns:a16="http://schemas.microsoft.com/office/drawing/2014/main" id="{5A4E59F7-0007-4892-8D64-4153F980F49C}"/>
              </a:ext>
            </a:extLst>
          </p:cNvPr>
          <p:cNvSpPr txBox="1"/>
          <p:nvPr/>
        </p:nvSpPr>
        <p:spPr>
          <a:xfrm>
            <a:off x="1048165" y="2180957"/>
            <a:ext cx="8168146" cy="1708160"/>
          </a:xfrm>
          <a:prstGeom prst="rect">
            <a:avLst/>
          </a:prstGeom>
          <a:noFill/>
        </p:spPr>
        <p:txBody>
          <a:bodyPr wrap="square">
            <a:spAutoFit/>
          </a:bodyPr>
          <a:lstStyle/>
          <a:p>
            <a:pPr>
              <a:spcAft>
                <a:spcPts val="600"/>
              </a:spcAft>
            </a:pPr>
            <a:r>
              <a:rPr lang="en-GB" sz="2000" dirty="0">
                <a:solidFill>
                  <a:schemeClr val="tx1"/>
                </a:solidFill>
              </a:rPr>
              <a:t>Medical physicists work in healthcare. They are responsible for working with specialist equipment and techniques used to diagnose illnesses and treat people. </a:t>
            </a:r>
          </a:p>
          <a:p>
            <a:pPr>
              <a:spcAft>
                <a:spcPts val="600"/>
              </a:spcAft>
            </a:pPr>
            <a:r>
              <a:rPr lang="en-GB" sz="2000" dirty="0">
                <a:solidFill>
                  <a:schemeClr val="tx1"/>
                </a:solidFill>
              </a:rPr>
              <a:t>Their work could include designing, testing and monitoring. They may also analyse results, plan treatment and many work with patients. </a:t>
            </a:r>
          </a:p>
        </p:txBody>
      </p:sp>
      <p:pic>
        <p:nvPicPr>
          <p:cNvPr id="5" name="Picture 4">
            <a:extLst>
              <a:ext uri="{FF2B5EF4-FFF2-40B4-BE49-F238E27FC236}">
                <a16:creationId xmlns:a16="http://schemas.microsoft.com/office/drawing/2014/main" id="{FCD11A8D-0C0B-424D-B598-32CCB3914FCE}"/>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t="15409" b="5334"/>
          <a:stretch/>
        </p:blipFill>
        <p:spPr>
          <a:xfrm>
            <a:off x="5089237" y="4014897"/>
            <a:ext cx="4614814" cy="2586306"/>
          </a:xfrm>
          <a:prstGeom prst="rect">
            <a:avLst/>
          </a:prstGeom>
          <a:ln w="38100">
            <a:solidFill>
              <a:srgbClr val="F08115"/>
            </a:solidFill>
          </a:ln>
        </p:spPr>
      </p:pic>
      <p:sp>
        <p:nvSpPr>
          <p:cNvPr id="23" name="TextBox 22">
            <a:extLst>
              <a:ext uri="{FF2B5EF4-FFF2-40B4-BE49-F238E27FC236}">
                <a16:creationId xmlns:a16="http://schemas.microsoft.com/office/drawing/2014/main" id="{A54C53D9-0D42-4C89-926E-FD8003BEA247}"/>
              </a:ext>
            </a:extLst>
          </p:cNvPr>
          <p:cNvSpPr txBox="1"/>
          <p:nvPr/>
        </p:nvSpPr>
        <p:spPr>
          <a:xfrm>
            <a:off x="1043180" y="3981554"/>
            <a:ext cx="3884053" cy="1631216"/>
          </a:xfrm>
          <a:prstGeom prst="rect">
            <a:avLst/>
          </a:prstGeom>
          <a:noFill/>
        </p:spPr>
        <p:txBody>
          <a:bodyPr wrap="square">
            <a:spAutoFit/>
          </a:bodyPr>
          <a:lstStyle/>
          <a:p>
            <a:pPr>
              <a:spcAft>
                <a:spcPts val="600"/>
              </a:spcAft>
            </a:pPr>
            <a:r>
              <a:rPr lang="en-GB" sz="2000" dirty="0">
                <a:solidFill>
                  <a:schemeClr val="tx1"/>
                </a:solidFill>
              </a:rPr>
              <a:t>Medical physicists may use specialist equipment such as MRI scanners, x-rays, </a:t>
            </a:r>
            <a:r>
              <a:rPr lang="en-GB" sz="2000" dirty="0"/>
              <a:t>ultrasound scanners and radiotherapy machines.</a:t>
            </a:r>
            <a:endParaRPr lang="en-GB" sz="2000" dirty="0">
              <a:solidFill>
                <a:schemeClr val="tx1"/>
              </a:solidFill>
            </a:endParaRPr>
          </a:p>
        </p:txBody>
      </p:sp>
      <p:sp>
        <p:nvSpPr>
          <p:cNvPr id="33" name="Rectangle 30">
            <a:extLst>
              <a:ext uri="{FF2B5EF4-FFF2-40B4-BE49-F238E27FC236}">
                <a16:creationId xmlns:a16="http://schemas.microsoft.com/office/drawing/2014/main" id="{551D6B4D-9E68-4287-9709-57B2450F2606}"/>
              </a:ext>
            </a:extLst>
          </p:cNvPr>
          <p:cNvSpPr/>
          <p:nvPr/>
        </p:nvSpPr>
        <p:spPr>
          <a:xfrm>
            <a:off x="901700" y="5960576"/>
            <a:ext cx="4784964" cy="525886"/>
          </a:xfrm>
          <a:custGeom>
            <a:avLst/>
            <a:gdLst>
              <a:gd name="connsiteX0" fmla="*/ 0 w 8872539"/>
              <a:gd name="connsiteY0" fmla="*/ 0 h 534030"/>
              <a:gd name="connsiteX1" fmla="*/ 8872539 w 8872539"/>
              <a:gd name="connsiteY1" fmla="*/ 0 h 534030"/>
              <a:gd name="connsiteX2" fmla="*/ 8872539 w 8872539"/>
              <a:gd name="connsiteY2" fmla="*/ 534030 h 534030"/>
              <a:gd name="connsiteX3" fmla="*/ 0 w 8872539"/>
              <a:gd name="connsiteY3" fmla="*/ 534030 h 534030"/>
              <a:gd name="connsiteX4" fmla="*/ 0 w 8872539"/>
              <a:gd name="connsiteY4" fmla="*/ 0 h 534030"/>
              <a:gd name="connsiteX0" fmla="*/ 0 w 8872539"/>
              <a:gd name="connsiteY0" fmla="*/ 0 h 534030"/>
              <a:gd name="connsiteX1" fmla="*/ 8447667 w 8872539"/>
              <a:gd name="connsiteY1" fmla="*/ 0 h 534030"/>
              <a:gd name="connsiteX2" fmla="*/ 8872539 w 8872539"/>
              <a:gd name="connsiteY2" fmla="*/ 534030 h 534030"/>
              <a:gd name="connsiteX3" fmla="*/ 0 w 8872539"/>
              <a:gd name="connsiteY3" fmla="*/ 534030 h 534030"/>
              <a:gd name="connsiteX4" fmla="*/ 0 w 8872539"/>
              <a:gd name="connsiteY4" fmla="*/ 0 h 5340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72539" h="534030">
                <a:moveTo>
                  <a:pt x="0" y="0"/>
                </a:moveTo>
                <a:lnTo>
                  <a:pt x="8447667" y="0"/>
                </a:lnTo>
                <a:lnTo>
                  <a:pt x="8872539" y="534030"/>
                </a:lnTo>
                <a:lnTo>
                  <a:pt x="0" y="534030"/>
                </a:lnTo>
                <a:lnTo>
                  <a:pt x="0" y="0"/>
                </a:lnTo>
                <a:close/>
              </a:path>
            </a:pathLst>
          </a:custGeom>
          <a:solidFill>
            <a:srgbClr val="F08115"/>
          </a:solidFill>
          <a:ln w="38100">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r>
              <a:rPr lang="en-GB" sz="2000" dirty="0">
                <a:solidFill>
                  <a:schemeClr val="bg1"/>
                </a:solidFill>
              </a:rPr>
              <a:t>These jobs are often based in hospitals. </a:t>
            </a:r>
          </a:p>
        </p:txBody>
      </p:sp>
    </p:spTree>
    <p:extLst>
      <p:ext uri="{BB962C8B-B14F-4D97-AF65-F5344CB8AC3E}">
        <p14:creationId xmlns:p14="http://schemas.microsoft.com/office/powerpoint/2010/main" val="300769182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wipe(left)">
                                      <p:cBhvr>
                                        <p:cTn id="17"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23" grpId="0"/>
      <p:bldP spid="3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52A44DF-8369-4F7E-BE2A-5638363CCDA5}"/>
              </a:ext>
            </a:extLst>
          </p:cNvPr>
          <p:cNvSpPr/>
          <p:nvPr/>
        </p:nvSpPr>
        <p:spPr>
          <a:xfrm>
            <a:off x="901700" y="1643997"/>
            <a:ext cx="8445500" cy="4385894"/>
          </a:xfrm>
          <a:prstGeom prst="rect">
            <a:avLst/>
          </a:prstGeom>
          <a:solidFill>
            <a:schemeClr val="bg1"/>
          </a:solidFill>
          <a:ln w="38100">
            <a:solidFill>
              <a:srgbClr val="E84D1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p:cNvSpPr/>
          <p:nvPr/>
        </p:nvSpPr>
        <p:spPr>
          <a:xfrm>
            <a:off x="884238" y="865188"/>
            <a:ext cx="8923337" cy="584775"/>
          </a:xfrm>
          <a:prstGeom prst="rect">
            <a:avLst/>
          </a:prstGeom>
        </p:spPr>
        <p:txBody>
          <a:bodyPr wrap="square">
            <a:spAutoFit/>
          </a:bodyPr>
          <a:lstStyle/>
          <a:p>
            <a:pPr algn="ctr"/>
            <a:r>
              <a:rPr lang="en-GB" sz="3200" b="1" dirty="0">
                <a:latin typeface="+mj-lt"/>
              </a:rPr>
              <a:t>Types of Scientist</a:t>
            </a:r>
          </a:p>
        </p:txBody>
      </p:sp>
      <p:grpSp>
        <p:nvGrpSpPr>
          <p:cNvPr id="18" name="ICONS"/>
          <p:cNvGrpSpPr/>
          <p:nvPr/>
        </p:nvGrpSpPr>
        <p:grpSpPr>
          <a:xfrm>
            <a:off x="8919916" y="638330"/>
            <a:ext cx="1238498" cy="864000"/>
            <a:chOff x="7480751" y="621486"/>
            <a:chExt cx="1238498" cy="864000"/>
          </a:xfrm>
        </p:grpSpPr>
        <p:pic>
          <p:nvPicPr>
            <p:cNvPr id="24" name="Assessment" hidden="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22" name="Mental and Oral Starter" hidden="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68200" y="621686"/>
              <a:ext cx="8636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Group Work" hidden="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9" name="Talking Partners" hidden="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7" name="Pairs" hidden="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5" name="Individual Work" hidden="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4" name="Whole Class"/>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480751" y="621486"/>
              <a:ext cx="1238498" cy="864000"/>
            </a:xfrm>
            <a:prstGeom prst="rect">
              <a:avLst/>
            </a:prstGeom>
          </p:spPr>
        </p:pic>
      </p:grpSp>
      <p:sp>
        <p:nvSpPr>
          <p:cNvPr id="31" name="Rectangle 30">
            <a:extLst>
              <a:ext uri="{FF2B5EF4-FFF2-40B4-BE49-F238E27FC236}">
                <a16:creationId xmlns:a16="http://schemas.microsoft.com/office/drawing/2014/main" id="{60C24BC8-3113-46A1-B830-87ED2A01FEF0}"/>
              </a:ext>
            </a:extLst>
          </p:cNvPr>
          <p:cNvSpPr/>
          <p:nvPr/>
        </p:nvSpPr>
        <p:spPr>
          <a:xfrm>
            <a:off x="884238" y="1427550"/>
            <a:ext cx="2699471" cy="659792"/>
          </a:xfrm>
          <a:custGeom>
            <a:avLst/>
            <a:gdLst>
              <a:gd name="connsiteX0" fmla="*/ 0 w 8872539"/>
              <a:gd name="connsiteY0" fmla="*/ 0 h 534030"/>
              <a:gd name="connsiteX1" fmla="*/ 8872539 w 8872539"/>
              <a:gd name="connsiteY1" fmla="*/ 0 h 534030"/>
              <a:gd name="connsiteX2" fmla="*/ 8872539 w 8872539"/>
              <a:gd name="connsiteY2" fmla="*/ 534030 h 534030"/>
              <a:gd name="connsiteX3" fmla="*/ 0 w 8872539"/>
              <a:gd name="connsiteY3" fmla="*/ 534030 h 534030"/>
              <a:gd name="connsiteX4" fmla="*/ 0 w 8872539"/>
              <a:gd name="connsiteY4" fmla="*/ 0 h 534030"/>
              <a:gd name="connsiteX0" fmla="*/ 0 w 8872539"/>
              <a:gd name="connsiteY0" fmla="*/ 0 h 534030"/>
              <a:gd name="connsiteX1" fmla="*/ 8447667 w 8872539"/>
              <a:gd name="connsiteY1" fmla="*/ 0 h 534030"/>
              <a:gd name="connsiteX2" fmla="*/ 8872539 w 8872539"/>
              <a:gd name="connsiteY2" fmla="*/ 534030 h 534030"/>
              <a:gd name="connsiteX3" fmla="*/ 0 w 8872539"/>
              <a:gd name="connsiteY3" fmla="*/ 534030 h 534030"/>
              <a:gd name="connsiteX4" fmla="*/ 0 w 8872539"/>
              <a:gd name="connsiteY4" fmla="*/ 0 h 5340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72539" h="534030">
                <a:moveTo>
                  <a:pt x="0" y="0"/>
                </a:moveTo>
                <a:lnTo>
                  <a:pt x="8447667" y="0"/>
                </a:lnTo>
                <a:lnTo>
                  <a:pt x="8872539" y="534030"/>
                </a:lnTo>
                <a:lnTo>
                  <a:pt x="0" y="534030"/>
                </a:lnTo>
                <a:lnTo>
                  <a:pt x="0" y="0"/>
                </a:lnTo>
                <a:close/>
              </a:path>
            </a:pathLst>
          </a:custGeom>
          <a:solidFill>
            <a:srgbClr val="E84D15"/>
          </a:solidFill>
          <a:ln w="38100">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noAutofit/>
          </a:bodyPr>
          <a:lstStyle/>
          <a:p>
            <a:endParaRPr lang="en-GB" sz="2400" b="1" dirty="0">
              <a:solidFill>
                <a:schemeClr val="bg1"/>
              </a:solidFill>
            </a:endParaRPr>
          </a:p>
        </p:txBody>
      </p:sp>
      <p:sp>
        <p:nvSpPr>
          <p:cNvPr id="27" name="Rectangle 30">
            <a:extLst>
              <a:ext uri="{FF2B5EF4-FFF2-40B4-BE49-F238E27FC236}">
                <a16:creationId xmlns:a16="http://schemas.microsoft.com/office/drawing/2014/main" id="{B14214BA-3E31-46B0-A272-08D2230823FD}"/>
              </a:ext>
            </a:extLst>
          </p:cNvPr>
          <p:cNvSpPr/>
          <p:nvPr/>
        </p:nvSpPr>
        <p:spPr>
          <a:xfrm>
            <a:off x="883229" y="1427550"/>
            <a:ext cx="2573233" cy="587441"/>
          </a:xfrm>
          <a:custGeom>
            <a:avLst/>
            <a:gdLst>
              <a:gd name="connsiteX0" fmla="*/ 0 w 8872539"/>
              <a:gd name="connsiteY0" fmla="*/ 0 h 534030"/>
              <a:gd name="connsiteX1" fmla="*/ 8872539 w 8872539"/>
              <a:gd name="connsiteY1" fmla="*/ 0 h 534030"/>
              <a:gd name="connsiteX2" fmla="*/ 8872539 w 8872539"/>
              <a:gd name="connsiteY2" fmla="*/ 534030 h 534030"/>
              <a:gd name="connsiteX3" fmla="*/ 0 w 8872539"/>
              <a:gd name="connsiteY3" fmla="*/ 534030 h 534030"/>
              <a:gd name="connsiteX4" fmla="*/ 0 w 8872539"/>
              <a:gd name="connsiteY4" fmla="*/ 0 h 534030"/>
              <a:gd name="connsiteX0" fmla="*/ 0 w 8872539"/>
              <a:gd name="connsiteY0" fmla="*/ 0 h 534030"/>
              <a:gd name="connsiteX1" fmla="*/ 8447667 w 8872539"/>
              <a:gd name="connsiteY1" fmla="*/ 0 h 534030"/>
              <a:gd name="connsiteX2" fmla="*/ 8872539 w 8872539"/>
              <a:gd name="connsiteY2" fmla="*/ 534030 h 534030"/>
              <a:gd name="connsiteX3" fmla="*/ 0 w 8872539"/>
              <a:gd name="connsiteY3" fmla="*/ 534030 h 534030"/>
              <a:gd name="connsiteX4" fmla="*/ 0 w 8872539"/>
              <a:gd name="connsiteY4" fmla="*/ 0 h 5340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72539" h="534030">
                <a:moveTo>
                  <a:pt x="0" y="0"/>
                </a:moveTo>
                <a:lnTo>
                  <a:pt x="8447667" y="0"/>
                </a:lnTo>
                <a:lnTo>
                  <a:pt x="8872539" y="534030"/>
                </a:lnTo>
                <a:lnTo>
                  <a:pt x="0" y="534030"/>
                </a:lnTo>
                <a:lnTo>
                  <a:pt x="0" y="0"/>
                </a:lnTo>
                <a:close/>
              </a:path>
            </a:pathLst>
          </a:custGeom>
          <a:solidFill>
            <a:srgbClr val="F08115"/>
          </a:solidFill>
          <a:ln w="38100">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r>
              <a:rPr lang="en-GB" sz="2400" b="1" dirty="0">
                <a:solidFill>
                  <a:schemeClr val="bg1"/>
                </a:solidFill>
              </a:rPr>
              <a:t>Palaeontologist </a:t>
            </a:r>
          </a:p>
        </p:txBody>
      </p:sp>
      <p:sp>
        <p:nvSpPr>
          <p:cNvPr id="32" name="TextBox 31">
            <a:extLst>
              <a:ext uri="{FF2B5EF4-FFF2-40B4-BE49-F238E27FC236}">
                <a16:creationId xmlns:a16="http://schemas.microsoft.com/office/drawing/2014/main" id="{5A4E59F7-0007-4892-8D64-4153F980F49C}"/>
              </a:ext>
            </a:extLst>
          </p:cNvPr>
          <p:cNvSpPr txBox="1"/>
          <p:nvPr/>
        </p:nvSpPr>
        <p:spPr>
          <a:xfrm>
            <a:off x="1038929" y="2162485"/>
            <a:ext cx="5583544" cy="3708708"/>
          </a:xfrm>
          <a:prstGeom prst="rect">
            <a:avLst/>
          </a:prstGeom>
          <a:noFill/>
        </p:spPr>
        <p:txBody>
          <a:bodyPr wrap="square">
            <a:spAutoFit/>
          </a:bodyPr>
          <a:lstStyle/>
          <a:p>
            <a:pPr>
              <a:spcAft>
                <a:spcPts val="600"/>
              </a:spcAft>
            </a:pPr>
            <a:r>
              <a:rPr lang="en-GB" sz="2000" dirty="0">
                <a:solidFill>
                  <a:schemeClr val="tx1"/>
                </a:solidFill>
              </a:rPr>
              <a:t>Palaeontologists use fossils to study the history of life on Earth. </a:t>
            </a:r>
          </a:p>
          <a:p>
            <a:pPr>
              <a:spcAft>
                <a:spcPts val="600"/>
              </a:spcAft>
            </a:pPr>
            <a:r>
              <a:rPr lang="en-GB" sz="2000" dirty="0">
                <a:solidFill>
                  <a:schemeClr val="tx1"/>
                </a:solidFill>
              </a:rPr>
              <a:t>Their work includes collecting, classifying and using technology to examine samples. </a:t>
            </a:r>
          </a:p>
          <a:p>
            <a:pPr>
              <a:spcAft>
                <a:spcPts val="600"/>
              </a:spcAft>
            </a:pPr>
            <a:r>
              <a:rPr lang="en-GB" sz="2000" dirty="0">
                <a:solidFill>
                  <a:schemeClr val="tx1"/>
                </a:solidFill>
              </a:rPr>
              <a:t>They can work with all sorts of fossil types, including vertebrates, invertebrates, plants and microorganisms. Some even look at fossil footprints. </a:t>
            </a:r>
          </a:p>
          <a:p>
            <a:pPr>
              <a:spcAft>
                <a:spcPts val="600"/>
              </a:spcAft>
            </a:pPr>
            <a:r>
              <a:rPr lang="en-GB" sz="2000" dirty="0">
                <a:solidFill>
                  <a:schemeClr val="tx1"/>
                </a:solidFill>
              </a:rPr>
              <a:t>Palaeontologists can also be involved in managing exhibitions, working on TV programmes and giving talks about their work. </a:t>
            </a:r>
          </a:p>
        </p:txBody>
      </p:sp>
      <p:pic>
        <p:nvPicPr>
          <p:cNvPr id="3" name="Picture 2">
            <a:extLst>
              <a:ext uri="{FF2B5EF4-FFF2-40B4-BE49-F238E27FC236}">
                <a16:creationId xmlns:a16="http://schemas.microsoft.com/office/drawing/2014/main" id="{6E716577-223F-42E4-84CE-90864384A1C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427514" y="1502329"/>
            <a:ext cx="3346724" cy="5160185"/>
          </a:xfrm>
          <a:prstGeom prst="rect">
            <a:avLst/>
          </a:prstGeom>
        </p:spPr>
      </p:pic>
      <p:sp>
        <p:nvSpPr>
          <p:cNvPr id="33" name="Rectangle 30">
            <a:extLst>
              <a:ext uri="{FF2B5EF4-FFF2-40B4-BE49-F238E27FC236}">
                <a16:creationId xmlns:a16="http://schemas.microsoft.com/office/drawing/2014/main" id="{551D6B4D-9E68-4287-9709-57B2450F2606}"/>
              </a:ext>
            </a:extLst>
          </p:cNvPr>
          <p:cNvSpPr/>
          <p:nvPr/>
        </p:nvSpPr>
        <p:spPr>
          <a:xfrm>
            <a:off x="883228" y="6102242"/>
            <a:ext cx="7263245" cy="525886"/>
          </a:xfrm>
          <a:custGeom>
            <a:avLst/>
            <a:gdLst>
              <a:gd name="connsiteX0" fmla="*/ 0 w 8872539"/>
              <a:gd name="connsiteY0" fmla="*/ 0 h 534030"/>
              <a:gd name="connsiteX1" fmla="*/ 8872539 w 8872539"/>
              <a:gd name="connsiteY1" fmla="*/ 0 h 534030"/>
              <a:gd name="connsiteX2" fmla="*/ 8872539 w 8872539"/>
              <a:gd name="connsiteY2" fmla="*/ 534030 h 534030"/>
              <a:gd name="connsiteX3" fmla="*/ 0 w 8872539"/>
              <a:gd name="connsiteY3" fmla="*/ 534030 h 534030"/>
              <a:gd name="connsiteX4" fmla="*/ 0 w 8872539"/>
              <a:gd name="connsiteY4" fmla="*/ 0 h 534030"/>
              <a:gd name="connsiteX0" fmla="*/ 0 w 8872539"/>
              <a:gd name="connsiteY0" fmla="*/ 0 h 534030"/>
              <a:gd name="connsiteX1" fmla="*/ 8447667 w 8872539"/>
              <a:gd name="connsiteY1" fmla="*/ 0 h 534030"/>
              <a:gd name="connsiteX2" fmla="*/ 8872539 w 8872539"/>
              <a:gd name="connsiteY2" fmla="*/ 534030 h 534030"/>
              <a:gd name="connsiteX3" fmla="*/ 0 w 8872539"/>
              <a:gd name="connsiteY3" fmla="*/ 534030 h 534030"/>
              <a:gd name="connsiteX4" fmla="*/ 0 w 8872539"/>
              <a:gd name="connsiteY4" fmla="*/ 0 h 5340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72539" h="534030">
                <a:moveTo>
                  <a:pt x="0" y="0"/>
                </a:moveTo>
                <a:lnTo>
                  <a:pt x="8447667" y="0"/>
                </a:lnTo>
                <a:lnTo>
                  <a:pt x="8872539" y="534030"/>
                </a:lnTo>
                <a:lnTo>
                  <a:pt x="0" y="534030"/>
                </a:lnTo>
                <a:lnTo>
                  <a:pt x="0" y="0"/>
                </a:lnTo>
                <a:close/>
              </a:path>
            </a:pathLst>
          </a:custGeom>
          <a:solidFill>
            <a:srgbClr val="F08115"/>
          </a:solidFill>
          <a:ln w="38100">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r>
              <a:rPr lang="en-GB" sz="2000" dirty="0">
                <a:solidFill>
                  <a:schemeClr val="bg1"/>
                </a:solidFill>
              </a:rPr>
              <a:t>They can work at field sites, in museums, labs and offices. </a:t>
            </a:r>
          </a:p>
        </p:txBody>
      </p:sp>
      <p:grpSp>
        <p:nvGrpSpPr>
          <p:cNvPr id="21" name="Group 20">
            <a:extLst>
              <a:ext uri="{FF2B5EF4-FFF2-40B4-BE49-F238E27FC236}">
                <a16:creationId xmlns:a16="http://schemas.microsoft.com/office/drawing/2014/main" id="{1C76A2BE-7755-4A37-98D4-0C0BD8AAFDE9}"/>
              </a:ext>
            </a:extLst>
          </p:cNvPr>
          <p:cNvGrpSpPr/>
          <p:nvPr/>
        </p:nvGrpSpPr>
        <p:grpSpPr>
          <a:xfrm>
            <a:off x="3456462" y="4335179"/>
            <a:ext cx="5732878" cy="811976"/>
            <a:chOff x="2655472" y="5317364"/>
            <a:chExt cx="5732878" cy="811976"/>
          </a:xfrm>
        </p:grpSpPr>
        <p:sp>
          <p:nvSpPr>
            <p:cNvPr id="25" name="Rectangular Callout 23">
              <a:extLst>
                <a:ext uri="{FF2B5EF4-FFF2-40B4-BE49-F238E27FC236}">
                  <a16:creationId xmlns:a16="http://schemas.microsoft.com/office/drawing/2014/main" id="{0C1AD9DB-B1C6-444C-A9B2-CE6B45EA2A52}"/>
                </a:ext>
              </a:extLst>
            </p:cNvPr>
            <p:cNvSpPr/>
            <p:nvPr/>
          </p:nvSpPr>
          <p:spPr bwMode="auto">
            <a:xfrm>
              <a:off x="2655472" y="5317364"/>
              <a:ext cx="5732878" cy="811976"/>
            </a:xfrm>
            <a:custGeom>
              <a:avLst/>
              <a:gdLst>
                <a:gd name="connsiteX0" fmla="*/ 0 w 7632700"/>
                <a:gd name="connsiteY0" fmla="*/ 0 h 811976"/>
                <a:gd name="connsiteX1" fmla="*/ 4452408 w 7632700"/>
                <a:gd name="connsiteY1" fmla="*/ 0 h 811976"/>
                <a:gd name="connsiteX2" fmla="*/ 4452408 w 7632700"/>
                <a:gd name="connsiteY2" fmla="*/ 0 h 811976"/>
                <a:gd name="connsiteX3" fmla="*/ 6360583 w 7632700"/>
                <a:gd name="connsiteY3" fmla="*/ 0 h 811976"/>
                <a:gd name="connsiteX4" fmla="*/ 7632700 w 7632700"/>
                <a:gd name="connsiteY4" fmla="*/ 0 h 811976"/>
                <a:gd name="connsiteX5" fmla="*/ 7632700 w 7632700"/>
                <a:gd name="connsiteY5" fmla="*/ 473653 h 811976"/>
                <a:gd name="connsiteX6" fmla="*/ 7632700 w 7632700"/>
                <a:gd name="connsiteY6" fmla="*/ 571842 h 811976"/>
                <a:gd name="connsiteX7" fmla="*/ 7632700 w 7632700"/>
                <a:gd name="connsiteY7" fmla="*/ 676647 h 811976"/>
                <a:gd name="connsiteX8" fmla="*/ 7632700 w 7632700"/>
                <a:gd name="connsiteY8" fmla="*/ 811976 h 811976"/>
                <a:gd name="connsiteX9" fmla="*/ 6360583 w 7632700"/>
                <a:gd name="connsiteY9" fmla="*/ 811976 h 811976"/>
                <a:gd name="connsiteX10" fmla="*/ 4452408 w 7632700"/>
                <a:gd name="connsiteY10" fmla="*/ 811976 h 811976"/>
                <a:gd name="connsiteX11" fmla="*/ 4452408 w 7632700"/>
                <a:gd name="connsiteY11" fmla="*/ 811976 h 811976"/>
                <a:gd name="connsiteX12" fmla="*/ 0 w 7632700"/>
                <a:gd name="connsiteY12" fmla="*/ 811976 h 811976"/>
                <a:gd name="connsiteX13" fmla="*/ 0 w 7632700"/>
                <a:gd name="connsiteY13" fmla="*/ 676647 h 811976"/>
                <a:gd name="connsiteX14" fmla="*/ 0 w 7632700"/>
                <a:gd name="connsiteY14" fmla="*/ 473653 h 811976"/>
                <a:gd name="connsiteX15" fmla="*/ 0 w 7632700"/>
                <a:gd name="connsiteY15" fmla="*/ 473653 h 811976"/>
                <a:gd name="connsiteX16" fmla="*/ 0 w 7632700"/>
                <a:gd name="connsiteY16" fmla="*/ 0 h 811976"/>
                <a:gd name="connsiteX0" fmla="*/ 0 w 7632700"/>
                <a:gd name="connsiteY0" fmla="*/ 0 h 811976"/>
                <a:gd name="connsiteX1" fmla="*/ 4452408 w 7632700"/>
                <a:gd name="connsiteY1" fmla="*/ 0 h 811976"/>
                <a:gd name="connsiteX2" fmla="*/ 4452408 w 7632700"/>
                <a:gd name="connsiteY2" fmla="*/ 0 h 811976"/>
                <a:gd name="connsiteX3" fmla="*/ 6360583 w 7632700"/>
                <a:gd name="connsiteY3" fmla="*/ 0 h 811976"/>
                <a:gd name="connsiteX4" fmla="*/ 7632700 w 7632700"/>
                <a:gd name="connsiteY4" fmla="*/ 0 h 811976"/>
                <a:gd name="connsiteX5" fmla="*/ 7632700 w 7632700"/>
                <a:gd name="connsiteY5" fmla="*/ 571842 h 811976"/>
                <a:gd name="connsiteX6" fmla="*/ 7632700 w 7632700"/>
                <a:gd name="connsiteY6" fmla="*/ 676647 h 811976"/>
                <a:gd name="connsiteX7" fmla="*/ 7632700 w 7632700"/>
                <a:gd name="connsiteY7" fmla="*/ 811976 h 811976"/>
                <a:gd name="connsiteX8" fmla="*/ 6360583 w 7632700"/>
                <a:gd name="connsiteY8" fmla="*/ 811976 h 811976"/>
                <a:gd name="connsiteX9" fmla="*/ 4452408 w 7632700"/>
                <a:gd name="connsiteY9" fmla="*/ 811976 h 811976"/>
                <a:gd name="connsiteX10" fmla="*/ 4452408 w 7632700"/>
                <a:gd name="connsiteY10" fmla="*/ 811976 h 811976"/>
                <a:gd name="connsiteX11" fmla="*/ 0 w 7632700"/>
                <a:gd name="connsiteY11" fmla="*/ 811976 h 811976"/>
                <a:gd name="connsiteX12" fmla="*/ 0 w 7632700"/>
                <a:gd name="connsiteY12" fmla="*/ 676647 h 811976"/>
                <a:gd name="connsiteX13" fmla="*/ 0 w 7632700"/>
                <a:gd name="connsiteY13" fmla="*/ 473653 h 811976"/>
                <a:gd name="connsiteX14" fmla="*/ 0 w 7632700"/>
                <a:gd name="connsiteY14" fmla="*/ 473653 h 811976"/>
                <a:gd name="connsiteX15" fmla="*/ 0 w 7632700"/>
                <a:gd name="connsiteY15" fmla="*/ 0 h 811976"/>
                <a:gd name="connsiteX0" fmla="*/ 0 w 7632700"/>
                <a:gd name="connsiteY0" fmla="*/ 0 h 811976"/>
                <a:gd name="connsiteX1" fmla="*/ 4452408 w 7632700"/>
                <a:gd name="connsiteY1" fmla="*/ 0 h 811976"/>
                <a:gd name="connsiteX2" fmla="*/ 4452408 w 7632700"/>
                <a:gd name="connsiteY2" fmla="*/ 0 h 811976"/>
                <a:gd name="connsiteX3" fmla="*/ 6360583 w 7632700"/>
                <a:gd name="connsiteY3" fmla="*/ 0 h 811976"/>
                <a:gd name="connsiteX4" fmla="*/ 7632700 w 7632700"/>
                <a:gd name="connsiteY4" fmla="*/ 0 h 811976"/>
                <a:gd name="connsiteX5" fmla="*/ 7632700 w 7632700"/>
                <a:gd name="connsiteY5" fmla="*/ 676647 h 811976"/>
                <a:gd name="connsiteX6" fmla="*/ 7632700 w 7632700"/>
                <a:gd name="connsiteY6" fmla="*/ 811976 h 811976"/>
                <a:gd name="connsiteX7" fmla="*/ 6360583 w 7632700"/>
                <a:gd name="connsiteY7" fmla="*/ 811976 h 811976"/>
                <a:gd name="connsiteX8" fmla="*/ 4452408 w 7632700"/>
                <a:gd name="connsiteY8" fmla="*/ 811976 h 811976"/>
                <a:gd name="connsiteX9" fmla="*/ 4452408 w 7632700"/>
                <a:gd name="connsiteY9" fmla="*/ 811976 h 811976"/>
                <a:gd name="connsiteX10" fmla="*/ 0 w 7632700"/>
                <a:gd name="connsiteY10" fmla="*/ 811976 h 811976"/>
                <a:gd name="connsiteX11" fmla="*/ 0 w 7632700"/>
                <a:gd name="connsiteY11" fmla="*/ 676647 h 811976"/>
                <a:gd name="connsiteX12" fmla="*/ 0 w 7632700"/>
                <a:gd name="connsiteY12" fmla="*/ 473653 h 811976"/>
                <a:gd name="connsiteX13" fmla="*/ 0 w 7632700"/>
                <a:gd name="connsiteY13" fmla="*/ 473653 h 811976"/>
                <a:gd name="connsiteX14" fmla="*/ 0 w 7632700"/>
                <a:gd name="connsiteY14" fmla="*/ 0 h 811976"/>
                <a:gd name="connsiteX0" fmla="*/ 0 w 7632700"/>
                <a:gd name="connsiteY0" fmla="*/ 0 h 811976"/>
                <a:gd name="connsiteX1" fmla="*/ 4452408 w 7632700"/>
                <a:gd name="connsiteY1" fmla="*/ 0 h 811976"/>
                <a:gd name="connsiteX2" fmla="*/ 4452408 w 7632700"/>
                <a:gd name="connsiteY2" fmla="*/ 0 h 811976"/>
                <a:gd name="connsiteX3" fmla="*/ 6360583 w 7632700"/>
                <a:gd name="connsiteY3" fmla="*/ 0 h 811976"/>
                <a:gd name="connsiteX4" fmla="*/ 7632700 w 7632700"/>
                <a:gd name="connsiteY4" fmla="*/ 0 h 811976"/>
                <a:gd name="connsiteX5" fmla="*/ 7632700 w 7632700"/>
                <a:gd name="connsiteY5" fmla="*/ 811976 h 811976"/>
                <a:gd name="connsiteX6" fmla="*/ 6360583 w 7632700"/>
                <a:gd name="connsiteY6" fmla="*/ 811976 h 811976"/>
                <a:gd name="connsiteX7" fmla="*/ 4452408 w 7632700"/>
                <a:gd name="connsiteY7" fmla="*/ 811976 h 811976"/>
                <a:gd name="connsiteX8" fmla="*/ 4452408 w 7632700"/>
                <a:gd name="connsiteY8" fmla="*/ 811976 h 811976"/>
                <a:gd name="connsiteX9" fmla="*/ 0 w 7632700"/>
                <a:gd name="connsiteY9" fmla="*/ 811976 h 811976"/>
                <a:gd name="connsiteX10" fmla="*/ 0 w 7632700"/>
                <a:gd name="connsiteY10" fmla="*/ 676647 h 811976"/>
                <a:gd name="connsiteX11" fmla="*/ 0 w 7632700"/>
                <a:gd name="connsiteY11" fmla="*/ 473653 h 811976"/>
                <a:gd name="connsiteX12" fmla="*/ 0 w 7632700"/>
                <a:gd name="connsiteY12" fmla="*/ 473653 h 811976"/>
                <a:gd name="connsiteX13" fmla="*/ 0 w 7632700"/>
                <a:gd name="connsiteY13" fmla="*/ 0 h 8119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632700" h="811976">
                  <a:moveTo>
                    <a:pt x="0" y="0"/>
                  </a:moveTo>
                  <a:lnTo>
                    <a:pt x="4452408" y="0"/>
                  </a:lnTo>
                  <a:lnTo>
                    <a:pt x="4452408" y="0"/>
                  </a:lnTo>
                  <a:lnTo>
                    <a:pt x="6360583" y="0"/>
                  </a:lnTo>
                  <a:lnTo>
                    <a:pt x="7632700" y="0"/>
                  </a:lnTo>
                  <a:lnTo>
                    <a:pt x="7632700" y="811976"/>
                  </a:lnTo>
                  <a:lnTo>
                    <a:pt x="6360583" y="811976"/>
                  </a:lnTo>
                  <a:lnTo>
                    <a:pt x="4452408" y="811976"/>
                  </a:lnTo>
                  <a:lnTo>
                    <a:pt x="4452408" y="811976"/>
                  </a:lnTo>
                  <a:lnTo>
                    <a:pt x="0" y="811976"/>
                  </a:lnTo>
                  <a:lnTo>
                    <a:pt x="0" y="676647"/>
                  </a:lnTo>
                  <a:lnTo>
                    <a:pt x="0" y="473653"/>
                  </a:lnTo>
                  <a:lnTo>
                    <a:pt x="0" y="473653"/>
                  </a:lnTo>
                  <a:lnTo>
                    <a:pt x="0" y="0"/>
                  </a:lnTo>
                  <a:close/>
                </a:path>
              </a:pathLst>
            </a:custGeom>
            <a:solidFill>
              <a:schemeClr val="bg1"/>
            </a:solidFill>
            <a:ln w="285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endParaRPr lang="en-GB" kern="0" dirty="0">
                <a:solidFill>
                  <a:schemeClr val="tx1"/>
                </a:solidFill>
              </a:endParaRPr>
            </a:p>
          </p:txBody>
        </p:sp>
        <p:sp>
          <p:nvSpPr>
            <p:cNvPr id="26" name="Rectangle 7">
              <a:extLst>
                <a:ext uri="{FF2B5EF4-FFF2-40B4-BE49-F238E27FC236}">
                  <a16:creationId xmlns:a16="http://schemas.microsoft.com/office/drawing/2014/main" id="{795402FA-3066-4AB0-A8C8-CA7DFDD7C55E}"/>
                </a:ext>
              </a:extLst>
            </p:cNvPr>
            <p:cNvSpPr>
              <a:spLocks noChangeArrowheads="1"/>
            </p:cNvSpPr>
            <p:nvPr/>
          </p:nvSpPr>
          <p:spPr bwMode="auto">
            <a:xfrm>
              <a:off x="3116436" y="5382479"/>
              <a:ext cx="4416900" cy="724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winkl" pitchFamily="2" charset="0"/>
                  <a:cs typeface="Twinkl"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winkl" pitchFamily="2" charset="0"/>
                  <a:cs typeface="Twinkl"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9pPr>
            </a:lstStyle>
            <a:p>
              <a:pPr eaLnBrk="1" fontAlgn="auto" hangingPunct="1">
                <a:lnSpc>
                  <a:spcPct val="100000"/>
                </a:lnSpc>
                <a:spcBef>
                  <a:spcPct val="0"/>
                </a:spcBef>
                <a:spcAft>
                  <a:spcPts val="0"/>
                </a:spcAft>
                <a:buFontTx/>
                <a:buNone/>
                <a:defRPr/>
              </a:pPr>
              <a:r>
                <a:rPr lang="en-GB" altLang="en-US" kern="0" dirty="0">
                  <a:solidFill>
                    <a:schemeClr val="tx1"/>
                  </a:solidFill>
                </a:rPr>
                <a:t>What do you think the stereotype of a palaeontologist is? Is this true? </a:t>
              </a:r>
            </a:p>
          </p:txBody>
        </p:sp>
      </p:grpSp>
      <p:pic>
        <p:nvPicPr>
          <p:cNvPr id="28" name="Question Mark">
            <a:extLst>
              <a:ext uri="{FF2B5EF4-FFF2-40B4-BE49-F238E27FC236}">
                <a16:creationId xmlns:a16="http://schemas.microsoft.com/office/drawing/2014/main" id="{53DB7B64-4168-4889-818F-DCDBD1A36D3D}"/>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bwMode="auto">
          <a:xfrm>
            <a:off x="8532663" y="4488675"/>
            <a:ext cx="504000" cy="50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Question Close">
            <a:extLst>
              <a:ext uri="{FF2B5EF4-FFF2-40B4-BE49-F238E27FC236}">
                <a16:creationId xmlns:a16="http://schemas.microsoft.com/office/drawing/2014/main" id="{4704ECB8-02D7-4040-8C72-18D900B6013F}"/>
              </a:ext>
            </a:extLst>
          </p:cNvPr>
          <p:cNvSpPr/>
          <p:nvPr/>
        </p:nvSpPr>
        <p:spPr bwMode="auto">
          <a:xfrm>
            <a:off x="3474767" y="4336478"/>
            <a:ext cx="360000" cy="32385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b="1" kern="0" dirty="0">
                <a:solidFill>
                  <a:schemeClr val="bg1"/>
                </a:solidFill>
              </a:rPr>
              <a:t>X</a:t>
            </a:r>
          </a:p>
        </p:txBody>
      </p:sp>
    </p:spTree>
    <p:extLst>
      <p:ext uri="{BB962C8B-B14F-4D97-AF65-F5344CB8AC3E}">
        <p14:creationId xmlns:p14="http://schemas.microsoft.com/office/powerpoint/2010/main" val="161990502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2">
                                            <p:txEl>
                                              <p:pRg st="0" end="0"/>
                                            </p:txEl>
                                          </p:spTgt>
                                        </p:tgtEl>
                                        <p:attrNameLst>
                                          <p:attrName>style.visibility</p:attrName>
                                        </p:attrNameLst>
                                      </p:cBhvr>
                                      <p:to>
                                        <p:strVal val="visible"/>
                                      </p:to>
                                    </p:set>
                                    <p:animEffect transition="in" filter="fade">
                                      <p:cBhvr>
                                        <p:cTn id="7" dur="500"/>
                                        <p:tgtEl>
                                          <p:spTgt spid="3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2">
                                            <p:txEl>
                                              <p:pRg st="1" end="1"/>
                                            </p:txEl>
                                          </p:spTgt>
                                        </p:tgtEl>
                                        <p:attrNameLst>
                                          <p:attrName>style.visibility</p:attrName>
                                        </p:attrNameLst>
                                      </p:cBhvr>
                                      <p:to>
                                        <p:strVal val="visible"/>
                                      </p:to>
                                    </p:set>
                                    <p:animEffect transition="in" filter="fade">
                                      <p:cBhvr>
                                        <p:cTn id="12" dur="500"/>
                                        <p:tgtEl>
                                          <p:spTgt spid="3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2">
                                            <p:txEl>
                                              <p:pRg st="2" end="2"/>
                                            </p:txEl>
                                          </p:spTgt>
                                        </p:tgtEl>
                                        <p:attrNameLst>
                                          <p:attrName>style.visibility</p:attrName>
                                        </p:attrNameLst>
                                      </p:cBhvr>
                                      <p:to>
                                        <p:strVal val="visible"/>
                                      </p:to>
                                    </p:set>
                                    <p:animEffect transition="in" filter="fade">
                                      <p:cBhvr>
                                        <p:cTn id="17" dur="500"/>
                                        <p:tgtEl>
                                          <p:spTgt spid="3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2">
                                            <p:txEl>
                                              <p:pRg st="3" end="3"/>
                                            </p:txEl>
                                          </p:spTgt>
                                        </p:tgtEl>
                                        <p:attrNameLst>
                                          <p:attrName>style.visibility</p:attrName>
                                        </p:attrNameLst>
                                      </p:cBhvr>
                                      <p:to>
                                        <p:strVal val="visible"/>
                                      </p:to>
                                    </p:set>
                                    <p:animEffect transition="in" filter="fade">
                                      <p:cBhvr>
                                        <p:cTn id="22" dur="500"/>
                                        <p:tgtEl>
                                          <p:spTgt spid="3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33"/>
                                        </p:tgtEl>
                                        <p:attrNameLst>
                                          <p:attrName>style.visibility</p:attrName>
                                        </p:attrNameLst>
                                      </p:cBhvr>
                                      <p:to>
                                        <p:strVal val="visible"/>
                                      </p:to>
                                    </p:set>
                                    <p:animEffect transition="in" filter="wipe(left)">
                                      <p:cBhvr>
                                        <p:cTn id="27"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28"/>
                    </p:tgtEl>
                  </p:cond>
                </p:stCondLst>
                <p:endSync evt="end" delay="0">
                  <p:rtn val="all"/>
                </p:endSync>
                <p:childTnLst>
                  <p:par>
                    <p:cTn id="29" fill="hold">
                      <p:stCondLst>
                        <p:cond delay="0"/>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29"/>
                                        </p:tgtEl>
                                        <p:attrNameLst>
                                          <p:attrName>style.visibility</p:attrName>
                                        </p:attrNameLst>
                                      </p:cBhvr>
                                      <p:to>
                                        <p:strVal val="visible"/>
                                      </p:to>
                                    </p:set>
                                    <p:animEffect transition="in" filter="fade">
                                      <p:cBhvr>
                                        <p:cTn id="33" dur="500"/>
                                        <p:tgtEl>
                                          <p:spTgt spid="29"/>
                                        </p:tgtEl>
                                      </p:cBhvr>
                                    </p:animEffect>
                                  </p:childTnLst>
                                </p:cTn>
                              </p:par>
                              <p:par>
                                <p:cTn id="34" presetID="10" presetClass="entr" presetSubtype="0"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Effect transition="in" filter="fade">
                                      <p:cBhvr>
                                        <p:cTn id="36" dur="500"/>
                                        <p:tgtEl>
                                          <p:spTgt spid="21"/>
                                        </p:tgtEl>
                                      </p:cBhvr>
                                    </p:animEffect>
                                  </p:childTnLst>
                                </p:cTn>
                              </p:par>
                            </p:childTnLst>
                          </p:cTn>
                        </p:par>
                      </p:childTnLst>
                    </p:cTn>
                  </p:par>
                </p:childTnLst>
              </p:cTn>
              <p:nextCondLst>
                <p:cond evt="onClick" delay="0">
                  <p:tgtEl>
                    <p:spTgt spid="28"/>
                  </p:tgtEl>
                </p:cond>
              </p:nextCondLst>
            </p:seq>
            <p:seq concurrent="1" nextAc="seek">
              <p:cTn id="37" restart="whenNotActive" fill="hold" evtFilter="cancelBubble" nodeType="interactiveSeq">
                <p:stCondLst>
                  <p:cond evt="onClick" delay="0">
                    <p:tgtEl>
                      <p:spTgt spid="29"/>
                    </p:tgtEl>
                  </p:cond>
                </p:stCondLst>
                <p:endSync evt="end" delay="0">
                  <p:rtn val="all"/>
                </p:endSync>
                <p:childTnLst>
                  <p:par>
                    <p:cTn id="38" fill="hold">
                      <p:stCondLst>
                        <p:cond delay="0"/>
                      </p:stCondLst>
                      <p:childTnLst>
                        <p:par>
                          <p:cTn id="39" fill="hold">
                            <p:stCondLst>
                              <p:cond delay="0"/>
                            </p:stCondLst>
                            <p:childTnLst>
                              <p:par>
                                <p:cTn id="40" presetID="10" presetClass="exit" presetSubtype="0" fill="hold" grpId="1" nodeType="clickEffect">
                                  <p:stCondLst>
                                    <p:cond delay="0"/>
                                  </p:stCondLst>
                                  <p:childTnLst>
                                    <p:animEffect transition="out" filter="fade">
                                      <p:cBhvr>
                                        <p:cTn id="41" dur="500"/>
                                        <p:tgtEl>
                                          <p:spTgt spid="29"/>
                                        </p:tgtEl>
                                      </p:cBhvr>
                                    </p:animEffect>
                                    <p:set>
                                      <p:cBhvr>
                                        <p:cTn id="42" dur="1" fill="hold">
                                          <p:stCondLst>
                                            <p:cond delay="499"/>
                                          </p:stCondLst>
                                        </p:cTn>
                                        <p:tgtEl>
                                          <p:spTgt spid="29"/>
                                        </p:tgtEl>
                                        <p:attrNameLst>
                                          <p:attrName>style.visibility</p:attrName>
                                        </p:attrNameLst>
                                      </p:cBhvr>
                                      <p:to>
                                        <p:strVal val="hidden"/>
                                      </p:to>
                                    </p:set>
                                  </p:childTnLst>
                                </p:cTn>
                              </p:par>
                              <p:par>
                                <p:cTn id="43" presetID="10" presetClass="exit" presetSubtype="0" fill="hold" nodeType="withEffect">
                                  <p:stCondLst>
                                    <p:cond delay="0"/>
                                  </p:stCondLst>
                                  <p:childTnLst>
                                    <p:animEffect transition="out" filter="fade">
                                      <p:cBhvr>
                                        <p:cTn id="44" dur="500"/>
                                        <p:tgtEl>
                                          <p:spTgt spid="21"/>
                                        </p:tgtEl>
                                      </p:cBhvr>
                                    </p:animEffect>
                                    <p:set>
                                      <p:cBhvr>
                                        <p:cTn id="45"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9"/>
                  </p:tgtEl>
                </p:cond>
              </p:nextCondLst>
            </p:seq>
          </p:childTnLst>
        </p:cTn>
      </p:par>
    </p:tnLst>
    <p:bldLst>
      <p:bldP spid="33" grpId="0" animBg="1"/>
      <p:bldP spid="29" grpId="0" animBg="1"/>
      <p:bldP spid="29"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52A44DF-8369-4F7E-BE2A-5638363CCDA5}"/>
              </a:ext>
            </a:extLst>
          </p:cNvPr>
          <p:cNvSpPr/>
          <p:nvPr/>
        </p:nvSpPr>
        <p:spPr>
          <a:xfrm>
            <a:off x="901700" y="1643997"/>
            <a:ext cx="7263245" cy="4165676"/>
          </a:xfrm>
          <a:prstGeom prst="rect">
            <a:avLst/>
          </a:prstGeom>
          <a:solidFill>
            <a:schemeClr val="bg1"/>
          </a:solidFill>
          <a:ln w="38100">
            <a:solidFill>
              <a:srgbClr val="E84D1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p:cNvSpPr/>
          <p:nvPr/>
        </p:nvSpPr>
        <p:spPr>
          <a:xfrm>
            <a:off x="884238" y="865188"/>
            <a:ext cx="8923337" cy="584775"/>
          </a:xfrm>
          <a:prstGeom prst="rect">
            <a:avLst/>
          </a:prstGeom>
        </p:spPr>
        <p:txBody>
          <a:bodyPr wrap="square">
            <a:spAutoFit/>
          </a:bodyPr>
          <a:lstStyle/>
          <a:p>
            <a:pPr algn="ctr"/>
            <a:r>
              <a:rPr lang="en-GB" sz="3200" b="1" dirty="0">
                <a:latin typeface="+mj-lt"/>
              </a:rPr>
              <a:t>Types of Scientist</a:t>
            </a:r>
          </a:p>
        </p:txBody>
      </p:sp>
      <p:grpSp>
        <p:nvGrpSpPr>
          <p:cNvPr id="18" name="ICONS"/>
          <p:cNvGrpSpPr/>
          <p:nvPr/>
        </p:nvGrpSpPr>
        <p:grpSpPr>
          <a:xfrm>
            <a:off x="8919916" y="638330"/>
            <a:ext cx="1238498" cy="864000"/>
            <a:chOff x="7480751" y="621486"/>
            <a:chExt cx="1238498" cy="864000"/>
          </a:xfrm>
        </p:grpSpPr>
        <p:pic>
          <p:nvPicPr>
            <p:cNvPr id="24" name="Assessment" hidden="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22" name="Mental and Oral Starter" hidden="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68200" y="621686"/>
              <a:ext cx="8636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Group Work" hidden="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9" name="Talking Partners" hidden="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7" name="Pairs" hidden="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5" name="Individual Work" hidden="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4" name="Whole Class"/>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480751" y="621486"/>
              <a:ext cx="1238498" cy="864000"/>
            </a:xfrm>
            <a:prstGeom prst="rect">
              <a:avLst/>
            </a:prstGeom>
          </p:spPr>
        </p:pic>
      </p:grpSp>
      <p:sp>
        <p:nvSpPr>
          <p:cNvPr id="31" name="Rectangle 30">
            <a:extLst>
              <a:ext uri="{FF2B5EF4-FFF2-40B4-BE49-F238E27FC236}">
                <a16:creationId xmlns:a16="http://schemas.microsoft.com/office/drawing/2014/main" id="{60C24BC8-3113-46A1-B830-87ED2A01FEF0}"/>
              </a:ext>
            </a:extLst>
          </p:cNvPr>
          <p:cNvSpPr/>
          <p:nvPr/>
        </p:nvSpPr>
        <p:spPr>
          <a:xfrm>
            <a:off x="884239" y="1427550"/>
            <a:ext cx="2163762" cy="659792"/>
          </a:xfrm>
          <a:custGeom>
            <a:avLst/>
            <a:gdLst>
              <a:gd name="connsiteX0" fmla="*/ 0 w 8872539"/>
              <a:gd name="connsiteY0" fmla="*/ 0 h 534030"/>
              <a:gd name="connsiteX1" fmla="*/ 8872539 w 8872539"/>
              <a:gd name="connsiteY1" fmla="*/ 0 h 534030"/>
              <a:gd name="connsiteX2" fmla="*/ 8872539 w 8872539"/>
              <a:gd name="connsiteY2" fmla="*/ 534030 h 534030"/>
              <a:gd name="connsiteX3" fmla="*/ 0 w 8872539"/>
              <a:gd name="connsiteY3" fmla="*/ 534030 h 534030"/>
              <a:gd name="connsiteX4" fmla="*/ 0 w 8872539"/>
              <a:gd name="connsiteY4" fmla="*/ 0 h 534030"/>
              <a:gd name="connsiteX0" fmla="*/ 0 w 8872539"/>
              <a:gd name="connsiteY0" fmla="*/ 0 h 534030"/>
              <a:gd name="connsiteX1" fmla="*/ 8447667 w 8872539"/>
              <a:gd name="connsiteY1" fmla="*/ 0 h 534030"/>
              <a:gd name="connsiteX2" fmla="*/ 8872539 w 8872539"/>
              <a:gd name="connsiteY2" fmla="*/ 534030 h 534030"/>
              <a:gd name="connsiteX3" fmla="*/ 0 w 8872539"/>
              <a:gd name="connsiteY3" fmla="*/ 534030 h 534030"/>
              <a:gd name="connsiteX4" fmla="*/ 0 w 8872539"/>
              <a:gd name="connsiteY4" fmla="*/ 0 h 5340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72539" h="534030">
                <a:moveTo>
                  <a:pt x="0" y="0"/>
                </a:moveTo>
                <a:lnTo>
                  <a:pt x="8447667" y="0"/>
                </a:lnTo>
                <a:lnTo>
                  <a:pt x="8872539" y="534030"/>
                </a:lnTo>
                <a:lnTo>
                  <a:pt x="0" y="534030"/>
                </a:lnTo>
                <a:lnTo>
                  <a:pt x="0" y="0"/>
                </a:lnTo>
                <a:close/>
              </a:path>
            </a:pathLst>
          </a:custGeom>
          <a:solidFill>
            <a:srgbClr val="E84D15"/>
          </a:solidFill>
          <a:ln w="38100">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noAutofit/>
          </a:bodyPr>
          <a:lstStyle/>
          <a:p>
            <a:endParaRPr lang="en-GB" sz="2400" b="1" dirty="0">
              <a:solidFill>
                <a:schemeClr val="bg1"/>
              </a:solidFill>
            </a:endParaRPr>
          </a:p>
        </p:txBody>
      </p:sp>
      <p:sp>
        <p:nvSpPr>
          <p:cNvPr id="27" name="Rectangle 30">
            <a:extLst>
              <a:ext uri="{FF2B5EF4-FFF2-40B4-BE49-F238E27FC236}">
                <a16:creationId xmlns:a16="http://schemas.microsoft.com/office/drawing/2014/main" id="{B14214BA-3E31-46B0-A272-08D2230823FD}"/>
              </a:ext>
            </a:extLst>
          </p:cNvPr>
          <p:cNvSpPr/>
          <p:nvPr/>
        </p:nvSpPr>
        <p:spPr>
          <a:xfrm>
            <a:off x="883230" y="1427550"/>
            <a:ext cx="2062576" cy="587441"/>
          </a:xfrm>
          <a:custGeom>
            <a:avLst/>
            <a:gdLst>
              <a:gd name="connsiteX0" fmla="*/ 0 w 8872539"/>
              <a:gd name="connsiteY0" fmla="*/ 0 h 534030"/>
              <a:gd name="connsiteX1" fmla="*/ 8872539 w 8872539"/>
              <a:gd name="connsiteY1" fmla="*/ 0 h 534030"/>
              <a:gd name="connsiteX2" fmla="*/ 8872539 w 8872539"/>
              <a:gd name="connsiteY2" fmla="*/ 534030 h 534030"/>
              <a:gd name="connsiteX3" fmla="*/ 0 w 8872539"/>
              <a:gd name="connsiteY3" fmla="*/ 534030 h 534030"/>
              <a:gd name="connsiteX4" fmla="*/ 0 w 8872539"/>
              <a:gd name="connsiteY4" fmla="*/ 0 h 534030"/>
              <a:gd name="connsiteX0" fmla="*/ 0 w 8872539"/>
              <a:gd name="connsiteY0" fmla="*/ 0 h 534030"/>
              <a:gd name="connsiteX1" fmla="*/ 8447667 w 8872539"/>
              <a:gd name="connsiteY1" fmla="*/ 0 h 534030"/>
              <a:gd name="connsiteX2" fmla="*/ 8872539 w 8872539"/>
              <a:gd name="connsiteY2" fmla="*/ 534030 h 534030"/>
              <a:gd name="connsiteX3" fmla="*/ 0 w 8872539"/>
              <a:gd name="connsiteY3" fmla="*/ 534030 h 534030"/>
              <a:gd name="connsiteX4" fmla="*/ 0 w 8872539"/>
              <a:gd name="connsiteY4" fmla="*/ 0 h 5340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72539" h="534030">
                <a:moveTo>
                  <a:pt x="0" y="0"/>
                </a:moveTo>
                <a:lnTo>
                  <a:pt x="8447667" y="0"/>
                </a:lnTo>
                <a:lnTo>
                  <a:pt x="8872539" y="534030"/>
                </a:lnTo>
                <a:lnTo>
                  <a:pt x="0" y="534030"/>
                </a:lnTo>
                <a:lnTo>
                  <a:pt x="0" y="0"/>
                </a:lnTo>
                <a:close/>
              </a:path>
            </a:pathLst>
          </a:custGeom>
          <a:solidFill>
            <a:srgbClr val="F08115"/>
          </a:solidFill>
          <a:ln w="38100">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r>
              <a:rPr lang="en-GB" sz="2400" b="1" dirty="0">
                <a:solidFill>
                  <a:schemeClr val="bg1"/>
                </a:solidFill>
              </a:rPr>
              <a:t>Astronomer </a:t>
            </a:r>
          </a:p>
        </p:txBody>
      </p:sp>
      <p:sp>
        <p:nvSpPr>
          <p:cNvPr id="32" name="TextBox 31">
            <a:extLst>
              <a:ext uri="{FF2B5EF4-FFF2-40B4-BE49-F238E27FC236}">
                <a16:creationId xmlns:a16="http://schemas.microsoft.com/office/drawing/2014/main" id="{5A4E59F7-0007-4892-8D64-4153F980F49C}"/>
              </a:ext>
            </a:extLst>
          </p:cNvPr>
          <p:cNvSpPr txBox="1"/>
          <p:nvPr/>
        </p:nvSpPr>
        <p:spPr>
          <a:xfrm>
            <a:off x="1038929" y="2162485"/>
            <a:ext cx="3828635" cy="3400931"/>
          </a:xfrm>
          <a:prstGeom prst="rect">
            <a:avLst/>
          </a:prstGeom>
          <a:noFill/>
        </p:spPr>
        <p:txBody>
          <a:bodyPr wrap="square">
            <a:spAutoFit/>
          </a:bodyPr>
          <a:lstStyle/>
          <a:p>
            <a:pPr>
              <a:spcAft>
                <a:spcPts val="600"/>
              </a:spcAft>
            </a:pPr>
            <a:r>
              <a:rPr lang="en-GB" sz="2000" dirty="0">
                <a:solidFill>
                  <a:schemeClr val="tx1"/>
                </a:solidFill>
              </a:rPr>
              <a:t>Astronomers study the universe. </a:t>
            </a:r>
          </a:p>
          <a:p>
            <a:pPr>
              <a:spcAft>
                <a:spcPts val="600"/>
              </a:spcAft>
            </a:pPr>
            <a:r>
              <a:rPr lang="en-GB" sz="2000" dirty="0">
                <a:solidFill>
                  <a:schemeClr val="tx1"/>
                </a:solidFill>
              </a:rPr>
              <a:t>They might study stars, planets, galaxies or black holes. </a:t>
            </a:r>
          </a:p>
          <a:p>
            <a:pPr>
              <a:spcAft>
                <a:spcPts val="600"/>
              </a:spcAft>
            </a:pPr>
            <a:r>
              <a:rPr lang="en-GB" sz="2000" dirty="0">
                <a:solidFill>
                  <a:schemeClr val="tx1"/>
                </a:solidFill>
              </a:rPr>
              <a:t>Astronomers can make observations using telescopes, satellites and spacecraft.</a:t>
            </a:r>
          </a:p>
          <a:p>
            <a:pPr>
              <a:spcAft>
                <a:spcPts val="600"/>
              </a:spcAft>
            </a:pPr>
            <a:r>
              <a:rPr lang="en-GB" sz="2000" dirty="0">
                <a:solidFill>
                  <a:schemeClr val="tx1"/>
                </a:solidFill>
              </a:rPr>
              <a:t>They may also come up with and test theories using existing data, observations and computer models. </a:t>
            </a:r>
          </a:p>
        </p:txBody>
      </p:sp>
      <p:pic>
        <p:nvPicPr>
          <p:cNvPr id="5" name="Picture 4">
            <a:extLst>
              <a:ext uri="{FF2B5EF4-FFF2-40B4-BE49-F238E27FC236}">
                <a16:creationId xmlns:a16="http://schemas.microsoft.com/office/drawing/2014/main" id="{10CA72AF-713C-4F59-A55F-F07833FB8E3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015530" y="1869420"/>
            <a:ext cx="4758708" cy="4758708"/>
          </a:xfrm>
          <a:prstGeom prst="rect">
            <a:avLst/>
          </a:prstGeom>
          <a:ln w="38100">
            <a:solidFill>
              <a:srgbClr val="F08115"/>
            </a:solidFill>
          </a:ln>
        </p:spPr>
      </p:pic>
      <p:sp>
        <p:nvSpPr>
          <p:cNvPr id="33" name="Rectangle 30">
            <a:extLst>
              <a:ext uri="{FF2B5EF4-FFF2-40B4-BE49-F238E27FC236}">
                <a16:creationId xmlns:a16="http://schemas.microsoft.com/office/drawing/2014/main" id="{551D6B4D-9E68-4287-9709-57B2450F2606}"/>
              </a:ext>
            </a:extLst>
          </p:cNvPr>
          <p:cNvSpPr/>
          <p:nvPr/>
        </p:nvSpPr>
        <p:spPr>
          <a:xfrm>
            <a:off x="883229" y="6003707"/>
            <a:ext cx="6487390" cy="525886"/>
          </a:xfrm>
          <a:custGeom>
            <a:avLst/>
            <a:gdLst>
              <a:gd name="connsiteX0" fmla="*/ 0 w 8872539"/>
              <a:gd name="connsiteY0" fmla="*/ 0 h 534030"/>
              <a:gd name="connsiteX1" fmla="*/ 8872539 w 8872539"/>
              <a:gd name="connsiteY1" fmla="*/ 0 h 534030"/>
              <a:gd name="connsiteX2" fmla="*/ 8872539 w 8872539"/>
              <a:gd name="connsiteY2" fmla="*/ 534030 h 534030"/>
              <a:gd name="connsiteX3" fmla="*/ 0 w 8872539"/>
              <a:gd name="connsiteY3" fmla="*/ 534030 h 534030"/>
              <a:gd name="connsiteX4" fmla="*/ 0 w 8872539"/>
              <a:gd name="connsiteY4" fmla="*/ 0 h 534030"/>
              <a:gd name="connsiteX0" fmla="*/ 0 w 8872539"/>
              <a:gd name="connsiteY0" fmla="*/ 0 h 534030"/>
              <a:gd name="connsiteX1" fmla="*/ 8447667 w 8872539"/>
              <a:gd name="connsiteY1" fmla="*/ 0 h 534030"/>
              <a:gd name="connsiteX2" fmla="*/ 8872539 w 8872539"/>
              <a:gd name="connsiteY2" fmla="*/ 534030 h 534030"/>
              <a:gd name="connsiteX3" fmla="*/ 0 w 8872539"/>
              <a:gd name="connsiteY3" fmla="*/ 534030 h 534030"/>
              <a:gd name="connsiteX4" fmla="*/ 0 w 8872539"/>
              <a:gd name="connsiteY4" fmla="*/ 0 h 5340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72539" h="534030">
                <a:moveTo>
                  <a:pt x="0" y="0"/>
                </a:moveTo>
                <a:lnTo>
                  <a:pt x="8447667" y="0"/>
                </a:lnTo>
                <a:lnTo>
                  <a:pt x="8872539" y="534030"/>
                </a:lnTo>
                <a:lnTo>
                  <a:pt x="0" y="534030"/>
                </a:lnTo>
                <a:lnTo>
                  <a:pt x="0" y="0"/>
                </a:lnTo>
                <a:close/>
              </a:path>
            </a:pathLst>
          </a:custGeom>
          <a:solidFill>
            <a:srgbClr val="F08115"/>
          </a:solidFill>
          <a:ln w="38100">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r>
              <a:rPr lang="en-GB" sz="2000" dirty="0">
                <a:solidFill>
                  <a:schemeClr val="bg1"/>
                </a:solidFill>
              </a:rPr>
              <a:t>They often work at universities, observatories or labs. </a:t>
            </a:r>
          </a:p>
        </p:txBody>
      </p:sp>
    </p:spTree>
    <p:extLst>
      <p:ext uri="{BB962C8B-B14F-4D97-AF65-F5344CB8AC3E}">
        <p14:creationId xmlns:p14="http://schemas.microsoft.com/office/powerpoint/2010/main" val="87058741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2">
                                            <p:txEl>
                                              <p:pRg st="0" end="0"/>
                                            </p:txEl>
                                          </p:spTgt>
                                        </p:tgtEl>
                                        <p:attrNameLst>
                                          <p:attrName>style.visibility</p:attrName>
                                        </p:attrNameLst>
                                      </p:cBhvr>
                                      <p:to>
                                        <p:strVal val="visible"/>
                                      </p:to>
                                    </p:set>
                                    <p:animEffect transition="in" filter="fade">
                                      <p:cBhvr>
                                        <p:cTn id="7" dur="500"/>
                                        <p:tgtEl>
                                          <p:spTgt spid="32">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2">
                                            <p:txEl>
                                              <p:pRg st="1" end="1"/>
                                            </p:txEl>
                                          </p:spTgt>
                                        </p:tgtEl>
                                        <p:attrNameLst>
                                          <p:attrName>style.visibility</p:attrName>
                                        </p:attrNameLst>
                                      </p:cBhvr>
                                      <p:to>
                                        <p:strVal val="visible"/>
                                      </p:to>
                                    </p:set>
                                    <p:animEffect transition="in" filter="fade">
                                      <p:cBhvr>
                                        <p:cTn id="10" dur="500"/>
                                        <p:tgtEl>
                                          <p:spTgt spid="32">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2">
                                            <p:txEl>
                                              <p:pRg st="2" end="2"/>
                                            </p:txEl>
                                          </p:spTgt>
                                        </p:tgtEl>
                                        <p:attrNameLst>
                                          <p:attrName>style.visibility</p:attrName>
                                        </p:attrNameLst>
                                      </p:cBhvr>
                                      <p:to>
                                        <p:strVal val="visible"/>
                                      </p:to>
                                    </p:set>
                                    <p:animEffect transition="in" filter="fade">
                                      <p:cBhvr>
                                        <p:cTn id="15" dur="500"/>
                                        <p:tgtEl>
                                          <p:spTgt spid="32">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2">
                                            <p:txEl>
                                              <p:pRg st="3" end="3"/>
                                            </p:txEl>
                                          </p:spTgt>
                                        </p:tgtEl>
                                        <p:attrNameLst>
                                          <p:attrName>style.visibility</p:attrName>
                                        </p:attrNameLst>
                                      </p:cBhvr>
                                      <p:to>
                                        <p:strVal val="visible"/>
                                      </p:to>
                                    </p:set>
                                    <p:animEffect transition="in" filter="fade">
                                      <p:cBhvr>
                                        <p:cTn id="20" dur="500"/>
                                        <p:tgtEl>
                                          <p:spTgt spid="32">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33"/>
                                        </p:tgtEl>
                                        <p:attrNameLst>
                                          <p:attrName>style.visibility</p:attrName>
                                        </p:attrNameLst>
                                      </p:cBhvr>
                                      <p:to>
                                        <p:strVal val="visible"/>
                                      </p:to>
                                    </p:set>
                                    <p:animEffect transition="in" filter="wipe(left)">
                                      <p:cBhvr>
                                        <p:cTn id="25"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D32CFDF7-9B01-460A-AB59-ACD4C1D01871}"/>
              </a:ext>
            </a:extLst>
          </p:cNvPr>
          <p:cNvSpPr/>
          <p:nvPr/>
        </p:nvSpPr>
        <p:spPr>
          <a:xfrm>
            <a:off x="6253018" y="1655221"/>
            <a:ext cx="3521220" cy="2869166"/>
          </a:xfrm>
          <a:prstGeom prst="rect">
            <a:avLst/>
          </a:prstGeom>
          <a:solidFill>
            <a:srgbClr val="4A3581"/>
          </a:solidFill>
          <a:ln w="38100">
            <a:noFill/>
          </a:ln>
        </p:spPr>
        <p:style>
          <a:lnRef idx="2">
            <a:schemeClr val="accent1">
              <a:shade val="50000"/>
            </a:schemeClr>
          </a:lnRef>
          <a:fillRef idx="1">
            <a:schemeClr val="accent1"/>
          </a:fillRef>
          <a:effectRef idx="0">
            <a:schemeClr val="accent1"/>
          </a:effectRef>
          <a:fontRef idx="minor">
            <a:schemeClr val="lt1"/>
          </a:fontRef>
        </p:style>
        <p:txBody>
          <a:bodyPr lIns="108000" rIns="108000" rtlCol="0" anchor="t"/>
          <a:lstStyle/>
          <a:p>
            <a:r>
              <a:rPr lang="en-GB" sz="1600" dirty="0">
                <a:solidFill>
                  <a:schemeClr val="bg1"/>
                </a:solidFill>
              </a:rPr>
              <a:t>Microorganism: an organism that is so small it cannot be seen by the naked eye. Includes bacteria and fungi.</a:t>
            </a:r>
          </a:p>
          <a:p>
            <a:r>
              <a:rPr lang="en-GB" sz="1600" dirty="0">
                <a:solidFill>
                  <a:schemeClr val="bg1"/>
                </a:solidFill>
              </a:rPr>
              <a:t>Some microorganisms are harmful to us (for example, they can make us unwell) but many are useful. Some microorganisms can actually be used to make medicines. They can be used in food production and cleaning up polluted areas. </a:t>
            </a:r>
          </a:p>
        </p:txBody>
      </p:sp>
      <p:sp>
        <p:nvSpPr>
          <p:cNvPr id="4" name="Rectangle 3">
            <a:extLst>
              <a:ext uri="{FF2B5EF4-FFF2-40B4-BE49-F238E27FC236}">
                <a16:creationId xmlns:a16="http://schemas.microsoft.com/office/drawing/2014/main" id="{652A44DF-8369-4F7E-BE2A-5638363CCDA5}"/>
              </a:ext>
            </a:extLst>
          </p:cNvPr>
          <p:cNvSpPr/>
          <p:nvPr/>
        </p:nvSpPr>
        <p:spPr>
          <a:xfrm>
            <a:off x="901701" y="1643996"/>
            <a:ext cx="5228820" cy="4430376"/>
          </a:xfrm>
          <a:prstGeom prst="rect">
            <a:avLst/>
          </a:prstGeom>
          <a:solidFill>
            <a:schemeClr val="bg1"/>
          </a:solidFill>
          <a:ln w="38100">
            <a:solidFill>
              <a:srgbClr val="E84D1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p:cNvSpPr/>
          <p:nvPr/>
        </p:nvSpPr>
        <p:spPr>
          <a:xfrm>
            <a:off x="884238" y="865188"/>
            <a:ext cx="8923337" cy="584775"/>
          </a:xfrm>
          <a:prstGeom prst="rect">
            <a:avLst/>
          </a:prstGeom>
        </p:spPr>
        <p:txBody>
          <a:bodyPr wrap="square">
            <a:spAutoFit/>
          </a:bodyPr>
          <a:lstStyle/>
          <a:p>
            <a:pPr algn="ctr"/>
            <a:r>
              <a:rPr lang="en-GB" sz="3200" b="1" dirty="0">
                <a:latin typeface="+mj-lt"/>
              </a:rPr>
              <a:t>Types of Scientist</a:t>
            </a:r>
          </a:p>
        </p:txBody>
      </p:sp>
      <p:grpSp>
        <p:nvGrpSpPr>
          <p:cNvPr id="18" name="ICONS"/>
          <p:cNvGrpSpPr/>
          <p:nvPr/>
        </p:nvGrpSpPr>
        <p:grpSpPr>
          <a:xfrm>
            <a:off x="8919916" y="638330"/>
            <a:ext cx="1238498" cy="864000"/>
            <a:chOff x="7480751" y="621486"/>
            <a:chExt cx="1238498" cy="864000"/>
          </a:xfrm>
        </p:grpSpPr>
        <p:pic>
          <p:nvPicPr>
            <p:cNvPr id="24" name="Assessment" hidden="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22" name="Mental and Oral Starter" hidden="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68200" y="621686"/>
              <a:ext cx="8636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Group Work" hidden="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9" name="Talking Partners" hidden="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7" name="Pairs" hidden="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5" name="Individual Work" hidden="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4" name="Whole Class"/>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480751" y="621486"/>
              <a:ext cx="1238498" cy="864000"/>
            </a:xfrm>
            <a:prstGeom prst="rect">
              <a:avLst/>
            </a:prstGeom>
          </p:spPr>
        </p:pic>
      </p:grpSp>
      <p:sp>
        <p:nvSpPr>
          <p:cNvPr id="31" name="Rectangle 30">
            <a:extLst>
              <a:ext uri="{FF2B5EF4-FFF2-40B4-BE49-F238E27FC236}">
                <a16:creationId xmlns:a16="http://schemas.microsoft.com/office/drawing/2014/main" id="{60C24BC8-3113-46A1-B830-87ED2A01FEF0}"/>
              </a:ext>
            </a:extLst>
          </p:cNvPr>
          <p:cNvSpPr/>
          <p:nvPr/>
        </p:nvSpPr>
        <p:spPr>
          <a:xfrm>
            <a:off x="884239" y="1427550"/>
            <a:ext cx="2597870" cy="659792"/>
          </a:xfrm>
          <a:custGeom>
            <a:avLst/>
            <a:gdLst>
              <a:gd name="connsiteX0" fmla="*/ 0 w 8872539"/>
              <a:gd name="connsiteY0" fmla="*/ 0 h 534030"/>
              <a:gd name="connsiteX1" fmla="*/ 8872539 w 8872539"/>
              <a:gd name="connsiteY1" fmla="*/ 0 h 534030"/>
              <a:gd name="connsiteX2" fmla="*/ 8872539 w 8872539"/>
              <a:gd name="connsiteY2" fmla="*/ 534030 h 534030"/>
              <a:gd name="connsiteX3" fmla="*/ 0 w 8872539"/>
              <a:gd name="connsiteY3" fmla="*/ 534030 h 534030"/>
              <a:gd name="connsiteX4" fmla="*/ 0 w 8872539"/>
              <a:gd name="connsiteY4" fmla="*/ 0 h 534030"/>
              <a:gd name="connsiteX0" fmla="*/ 0 w 8872539"/>
              <a:gd name="connsiteY0" fmla="*/ 0 h 534030"/>
              <a:gd name="connsiteX1" fmla="*/ 8447667 w 8872539"/>
              <a:gd name="connsiteY1" fmla="*/ 0 h 534030"/>
              <a:gd name="connsiteX2" fmla="*/ 8872539 w 8872539"/>
              <a:gd name="connsiteY2" fmla="*/ 534030 h 534030"/>
              <a:gd name="connsiteX3" fmla="*/ 0 w 8872539"/>
              <a:gd name="connsiteY3" fmla="*/ 534030 h 534030"/>
              <a:gd name="connsiteX4" fmla="*/ 0 w 8872539"/>
              <a:gd name="connsiteY4" fmla="*/ 0 h 5340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72539" h="534030">
                <a:moveTo>
                  <a:pt x="0" y="0"/>
                </a:moveTo>
                <a:lnTo>
                  <a:pt x="8447667" y="0"/>
                </a:lnTo>
                <a:lnTo>
                  <a:pt x="8872539" y="534030"/>
                </a:lnTo>
                <a:lnTo>
                  <a:pt x="0" y="534030"/>
                </a:lnTo>
                <a:lnTo>
                  <a:pt x="0" y="0"/>
                </a:lnTo>
                <a:close/>
              </a:path>
            </a:pathLst>
          </a:custGeom>
          <a:solidFill>
            <a:srgbClr val="E84D15"/>
          </a:solidFill>
          <a:ln w="38100">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noAutofit/>
          </a:bodyPr>
          <a:lstStyle/>
          <a:p>
            <a:endParaRPr lang="en-GB" sz="2400" b="1" dirty="0">
              <a:solidFill>
                <a:schemeClr val="bg1"/>
              </a:solidFill>
            </a:endParaRPr>
          </a:p>
        </p:txBody>
      </p:sp>
      <p:sp>
        <p:nvSpPr>
          <p:cNvPr id="27" name="Rectangle 30">
            <a:extLst>
              <a:ext uri="{FF2B5EF4-FFF2-40B4-BE49-F238E27FC236}">
                <a16:creationId xmlns:a16="http://schemas.microsoft.com/office/drawing/2014/main" id="{B14214BA-3E31-46B0-A272-08D2230823FD}"/>
              </a:ext>
            </a:extLst>
          </p:cNvPr>
          <p:cNvSpPr/>
          <p:nvPr/>
        </p:nvSpPr>
        <p:spPr>
          <a:xfrm>
            <a:off x="883229" y="1427550"/>
            <a:ext cx="2476383" cy="587441"/>
          </a:xfrm>
          <a:custGeom>
            <a:avLst/>
            <a:gdLst>
              <a:gd name="connsiteX0" fmla="*/ 0 w 8872539"/>
              <a:gd name="connsiteY0" fmla="*/ 0 h 534030"/>
              <a:gd name="connsiteX1" fmla="*/ 8872539 w 8872539"/>
              <a:gd name="connsiteY1" fmla="*/ 0 h 534030"/>
              <a:gd name="connsiteX2" fmla="*/ 8872539 w 8872539"/>
              <a:gd name="connsiteY2" fmla="*/ 534030 h 534030"/>
              <a:gd name="connsiteX3" fmla="*/ 0 w 8872539"/>
              <a:gd name="connsiteY3" fmla="*/ 534030 h 534030"/>
              <a:gd name="connsiteX4" fmla="*/ 0 w 8872539"/>
              <a:gd name="connsiteY4" fmla="*/ 0 h 534030"/>
              <a:gd name="connsiteX0" fmla="*/ 0 w 8872539"/>
              <a:gd name="connsiteY0" fmla="*/ 0 h 534030"/>
              <a:gd name="connsiteX1" fmla="*/ 8447667 w 8872539"/>
              <a:gd name="connsiteY1" fmla="*/ 0 h 534030"/>
              <a:gd name="connsiteX2" fmla="*/ 8872539 w 8872539"/>
              <a:gd name="connsiteY2" fmla="*/ 534030 h 534030"/>
              <a:gd name="connsiteX3" fmla="*/ 0 w 8872539"/>
              <a:gd name="connsiteY3" fmla="*/ 534030 h 534030"/>
              <a:gd name="connsiteX4" fmla="*/ 0 w 8872539"/>
              <a:gd name="connsiteY4" fmla="*/ 0 h 5340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72539" h="534030">
                <a:moveTo>
                  <a:pt x="0" y="0"/>
                </a:moveTo>
                <a:lnTo>
                  <a:pt x="8447667" y="0"/>
                </a:lnTo>
                <a:lnTo>
                  <a:pt x="8872539" y="534030"/>
                </a:lnTo>
                <a:lnTo>
                  <a:pt x="0" y="534030"/>
                </a:lnTo>
                <a:lnTo>
                  <a:pt x="0" y="0"/>
                </a:lnTo>
                <a:close/>
              </a:path>
            </a:pathLst>
          </a:custGeom>
          <a:solidFill>
            <a:srgbClr val="F08115"/>
          </a:solidFill>
          <a:ln w="38100">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r>
              <a:rPr lang="en-GB" sz="2400" b="1" dirty="0">
                <a:solidFill>
                  <a:schemeClr val="bg1"/>
                </a:solidFill>
              </a:rPr>
              <a:t>Microbiologist</a:t>
            </a:r>
          </a:p>
        </p:txBody>
      </p:sp>
      <p:sp>
        <p:nvSpPr>
          <p:cNvPr id="32" name="TextBox 31">
            <a:extLst>
              <a:ext uri="{FF2B5EF4-FFF2-40B4-BE49-F238E27FC236}">
                <a16:creationId xmlns:a16="http://schemas.microsoft.com/office/drawing/2014/main" id="{5A4E59F7-0007-4892-8D64-4153F980F49C}"/>
              </a:ext>
            </a:extLst>
          </p:cNvPr>
          <p:cNvSpPr txBox="1"/>
          <p:nvPr/>
        </p:nvSpPr>
        <p:spPr>
          <a:xfrm>
            <a:off x="978902" y="2097154"/>
            <a:ext cx="5094016" cy="3924151"/>
          </a:xfrm>
          <a:prstGeom prst="rect">
            <a:avLst/>
          </a:prstGeom>
          <a:noFill/>
        </p:spPr>
        <p:txBody>
          <a:bodyPr wrap="square">
            <a:spAutoFit/>
          </a:bodyPr>
          <a:lstStyle/>
          <a:p>
            <a:pPr>
              <a:spcAft>
                <a:spcPts val="600"/>
              </a:spcAft>
            </a:pPr>
            <a:r>
              <a:rPr lang="en-GB" sz="1800" dirty="0">
                <a:solidFill>
                  <a:schemeClr val="tx1"/>
                </a:solidFill>
              </a:rPr>
              <a:t>Microbiologists study microorganisms and can work in many </a:t>
            </a:r>
            <a:r>
              <a:rPr lang="en-GB" sz="1800" b="1" dirty="0">
                <a:solidFill>
                  <a:srgbClr val="4A3581"/>
                </a:solidFill>
              </a:rPr>
              <a:t>diverse</a:t>
            </a:r>
            <a:r>
              <a:rPr lang="en-GB" sz="1800" dirty="0">
                <a:solidFill>
                  <a:schemeClr val="tx1"/>
                </a:solidFill>
              </a:rPr>
              <a:t> areas.</a:t>
            </a:r>
          </a:p>
          <a:p>
            <a:pPr marL="285750" indent="-180000">
              <a:spcAft>
                <a:spcPts val="600"/>
              </a:spcAft>
              <a:buFont typeface="Arial" panose="020B0604020202020204" pitchFamily="34" charset="0"/>
              <a:buChar char="•"/>
            </a:pPr>
            <a:r>
              <a:rPr lang="en-GB" sz="1800" dirty="0">
                <a:solidFill>
                  <a:schemeClr val="tx1"/>
                </a:solidFill>
              </a:rPr>
              <a:t>Some microbiologists study microorganisms that cause infectious diseases and they work to identify, monitor and control these. They may also work on how we can use microorganisms to produce medical products. </a:t>
            </a:r>
          </a:p>
          <a:p>
            <a:pPr marL="285750" indent="-180000">
              <a:spcAft>
                <a:spcPts val="600"/>
              </a:spcAft>
              <a:buFont typeface="Arial" panose="020B0604020202020204" pitchFamily="34" charset="0"/>
              <a:buChar char="•"/>
            </a:pPr>
            <a:r>
              <a:rPr lang="en-GB" sz="1800" dirty="0">
                <a:solidFill>
                  <a:schemeClr val="tx1"/>
                </a:solidFill>
              </a:rPr>
              <a:t>Microbiologists may work on identifying and classifying new species of microorganisms and the roles of microorganisms in the environment.</a:t>
            </a:r>
          </a:p>
          <a:p>
            <a:pPr marL="285750" indent="-180000">
              <a:spcAft>
                <a:spcPts val="600"/>
              </a:spcAft>
              <a:buFont typeface="Arial" panose="020B0604020202020204" pitchFamily="34" charset="0"/>
              <a:buChar char="•"/>
            </a:pPr>
            <a:r>
              <a:rPr lang="en-GB" sz="1800" dirty="0">
                <a:solidFill>
                  <a:schemeClr val="tx1"/>
                </a:solidFill>
              </a:rPr>
              <a:t>They may study the use of microorganisms in food production.</a:t>
            </a:r>
          </a:p>
        </p:txBody>
      </p:sp>
      <p:pic>
        <p:nvPicPr>
          <p:cNvPr id="3" name="Picture 2">
            <a:extLst>
              <a:ext uri="{FF2B5EF4-FFF2-40B4-BE49-F238E27FC236}">
                <a16:creationId xmlns:a16="http://schemas.microsoft.com/office/drawing/2014/main" id="{ACE0E039-BDEE-451B-A225-E8EACA3704C8}"/>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6659417" y="4472019"/>
            <a:ext cx="3125786" cy="2200589"/>
          </a:xfrm>
          <a:prstGeom prst="rect">
            <a:avLst/>
          </a:prstGeom>
        </p:spPr>
      </p:pic>
      <p:sp>
        <p:nvSpPr>
          <p:cNvPr id="33" name="Rectangle 30">
            <a:extLst>
              <a:ext uri="{FF2B5EF4-FFF2-40B4-BE49-F238E27FC236}">
                <a16:creationId xmlns:a16="http://schemas.microsoft.com/office/drawing/2014/main" id="{551D6B4D-9E68-4287-9709-57B2450F2606}"/>
              </a:ext>
            </a:extLst>
          </p:cNvPr>
          <p:cNvSpPr/>
          <p:nvPr/>
        </p:nvSpPr>
        <p:spPr>
          <a:xfrm>
            <a:off x="901700" y="6146723"/>
            <a:ext cx="8036687" cy="525886"/>
          </a:xfrm>
          <a:custGeom>
            <a:avLst/>
            <a:gdLst>
              <a:gd name="connsiteX0" fmla="*/ 0 w 8872539"/>
              <a:gd name="connsiteY0" fmla="*/ 0 h 534030"/>
              <a:gd name="connsiteX1" fmla="*/ 8872539 w 8872539"/>
              <a:gd name="connsiteY1" fmla="*/ 0 h 534030"/>
              <a:gd name="connsiteX2" fmla="*/ 8872539 w 8872539"/>
              <a:gd name="connsiteY2" fmla="*/ 534030 h 534030"/>
              <a:gd name="connsiteX3" fmla="*/ 0 w 8872539"/>
              <a:gd name="connsiteY3" fmla="*/ 534030 h 534030"/>
              <a:gd name="connsiteX4" fmla="*/ 0 w 8872539"/>
              <a:gd name="connsiteY4" fmla="*/ 0 h 534030"/>
              <a:gd name="connsiteX0" fmla="*/ 0 w 8872539"/>
              <a:gd name="connsiteY0" fmla="*/ 0 h 534030"/>
              <a:gd name="connsiteX1" fmla="*/ 8447667 w 8872539"/>
              <a:gd name="connsiteY1" fmla="*/ 0 h 534030"/>
              <a:gd name="connsiteX2" fmla="*/ 8872539 w 8872539"/>
              <a:gd name="connsiteY2" fmla="*/ 534030 h 534030"/>
              <a:gd name="connsiteX3" fmla="*/ 0 w 8872539"/>
              <a:gd name="connsiteY3" fmla="*/ 534030 h 534030"/>
              <a:gd name="connsiteX4" fmla="*/ 0 w 8872539"/>
              <a:gd name="connsiteY4" fmla="*/ 0 h 5340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72539" h="534030">
                <a:moveTo>
                  <a:pt x="0" y="0"/>
                </a:moveTo>
                <a:lnTo>
                  <a:pt x="8447667" y="0"/>
                </a:lnTo>
                <a:lnTo>
                  <a:pt x="8872539" y="534030"/>
                </a:lnTo>
                <a:lnTo>
                  <a:pt x="0" y="534030"/>
                </a:lnTo>
                <a:lnTo>
                  <a:pt x="0" y="0"/>
                </a:lnTo>
                <a:close/>
              </a:path>
            </a:pathLst>
          </a:custGeom>
          <a:solidFill>
            <a:srgbClr val="F08115"/>
          </a:solidFill>
          <a:ln w="38100">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r>
              <a:rPr lang="en-GB" sz="2000" dirty="0">
                <a:solidFill>
                  <a:schemeClr val="bg1"/>
                </a:solidFill>
              </a:rPr>
              <a:t>Microbiologists generally work in hospitals, labs and universities. </a:t>
            </a:r>
          </a:p>
        </p:txBody>
      </p:sp>
      <p:grpSp>
        <p:nvGrpSpPr>
          <p:cNvPr id="23" name="Group 22">
            <a:extLst>
              <a:ext uri="{FF2B5EF4-FFF2-40B4-BE49-F238E27FC236}">
                <a16:creationId xmlns:a16="http://schemas.microsoft.com/office/drawing/2014/main" id="{65986F51-B54A-4114-AF80-738BF000C9E9}"/>
              </a:ext>
            </a:extLst>
          </p:cNvPr>
          <p:cNvGrpSpPr/>
          <p:nvPr/>
        </p:nvGrpSpPr>
        <p:grpSpPr>
          <a:xfrm>
            <a:off x="3386579" y="4729644"/>
            <a:ext cx="5732878" cy="1174809"/>
            <a:chOff x="2655472" y="5317363"/>
            <a:chExt cx="5732878" cy="1174809"/>
          </a:xfrm>
        </p:grpSpPr>
        <p:sp>
          <p:nvSpPr>
            <p:cNvPr id="25" name="Rectangular Callout 23">
              <a:extLst>
                <a:ext uri="{FF2B5EF4-FFF2-40B4-BE49-F238E27FC236}">
                  <a16:creationId xmlns:a16="http://schemas.microsoft.com/office/drawing/2014/main" id="{EF4CD7C0-AEF9-40EB-9F28-260A00682003}"/>
                </a:ext>
              </a:extLst>
            </p:cNvPr>
            <p:cNvSpPr/>
            <p:nvPr/>
          </p:nvSpPr>
          <p:spPr bwMode="auto">
            <a:xfrm>
              <a:off x="2655472" y="5317363"/>
              <a:ext cx="5732878" cy="1174809"/>
            </a:xfrm>
            <a:custGeom>
              <a:avLst/>
              <a:gdLst>
                <a:gd name="connsiteX0" fmla="*/ 0 w 7632700"/>
                <a:gd name="connsiteY0" fmla="*/ 0 h 811976"/>
                <a:gd name="connsiteX1" fmla="*/ 4452408 w 7632700"/>
                <a:gd name="connsiteY1" fmla="*/ 0 h 811976"/>
                <a:gd name="connsiteX2" fmla="*/ 4452408 w 7632700"/>
                <a:gd name="connsiteY2" fmla="*/ 0 h 811976"/>
                <a:gd name="connsiteX3" fmla="*/ 6360583 w 7632700"/>
                <a:gd name="connsiteY3" fmla="*/ 0 h 811976"/>
                <a:gd name="connsiteX4" fmla="*/ 7632700 w 7632700"/>
                <a:gd name="connsiteY4" fmla="*/ 0 h 811976"/>
                <a:gd name="connsiteX5" fmla="*/ 7632700 w 7632700"/>
                <a:gd name="connsiteY5" fmla="*/ 473653 h 811976"/>
                <a:gd name="connsiteX6" fmla="*/ 7632700 w 7632700"/>
                <a:gd name="connsiteY6" fmla="*/ 571842 h 811976"/>
                <a:gd name="connsiteX7" fmla="*/ 7632700 w 7632700"/>
                <a:gd name="connsiteY7" fmla="*/ 676647 h 811976"/>
                <a:gd name="connsiteX8" fmla="*/ 7632700 w 7632700"/>
                <a:gd name="connsiteY8" fmla="*/ 811976 h 811976"/>
                <a:gd name="connsiteX9" fmla="*/ 6360583 w 7632700"/>
                <a:gd name="connsiteY9" fmla="*/ 811976 h 811976"/>
                <a:gd name="connsiteX10" fmla="*/ 4452408 w 7632700"/>
                <a:gd name="connsiteY10" fmla="*/ 811976 h 811976"/>
                <a:gd name="connsiteX11" fmla="*/ 4452408 w 7632700"/>
                <a:gd name="connsiteY11" fmla="*/ 811976 h 811976"/>
                <a:gd name="connsiteX12" fmla="*/ 0 w 7632700"/>
                <a:gd name="connsiteY12" fmla="*/ 811976 h 811976"/>
                <a:gd name="connsiteX13" fmla="*/ 0 w 7632700"/>
                <a:gd name="connsiteY13" fmla="*/ 676647 h 811976"/>
                <a:gd name="connsiteX14" fmla="*/ 0 w 7632700"/>
                <a:gd name="connsiteY14" fmla="*/ 473653 h 811976"/>
                <a:gd name="connsiteX15" fmla="*/ 0 w 7632700"/>
                <a:gd name="connsiteY15" fmla="*/ 473653 h 811976"/>
                <a:gd name="connsiteX16" fmla="*/ 0 w 7632700"/>
                <a:gd name="connsiteY16" fmla="*/ 0 h 811976"/>
                <a:gd name="connsiteX0" fmla="*/ 0 w 7632700"/>
                <a:gd name="connsiteY0" fmla="*/ 0 h 811976"/>
                <a:gd name="connsiteX1" fmla="*/ 4452408 w 7632700"/>
                <a:gd name="connsiteY1" fmla="*/ 0 h 811976"/>
                <a:gd name="connsiteX2" fmla="*/ 4452408 w 7632700"/>
                <a:gd name="connsiteY2" fmla="*/ 0 h 811976"/>
                <a:gd name="connsiteX3" fmla="*/ 6360583 w 7632700"/>
                <a:gd name="connsiteY3" fmla="*/ 0 h 811976"/>
                <a:gd name="connsiteX4" fmla="*/ 7632700 w 7632700"/>
                <a:gd name="connsiteY4" fmla="*/ 0 h 811976"/>
                <a:gd name="connsiteX5" fmla="*/ 7632700 w 7632700"/>
                <a:gd name="connsiteY5" fmla="*/ 571842 h 811976"/>
                <a:gd name="connsiteX6" fmla="*/ 7632700 w 7632700"/>
                <a:gd name="connsiteY6" fmla="*/ 676647 h 811976"/>
                <a:gd name="connsiteX7" fmla="*/ 7632700 w 7632700"/>
                <a:gd name="connsiteY7" fmla="*/ 811976 h 811976"/>
                <a:gd name="connsiteX8" fmla="*/ 6360583 w 7632700"/>
                <a:gd name="connsiteY8" fmla="*/ 811976 h 811976"/>
                <a:gd name="connsiteX9" fmla="*/ 4452408 w 7632700"/>
                <a:gd name="connsiteY9" fmla="*/ 811976 h 811976"/>
                <a:gd name="connsiteX10" fmla="*/ 4452408 w 7632700"/>
                <a:gd name="connsiteY10" fmla="*/ 811976 h 811976"/>
                <a:gd name="connsiteX11" fmla="*/ 0 w 7632700"/>
                <a:gd name="connsiteY11" fmla="*/ 811976 h 811976"/>
                <a:gd name="connsiteX12" fmla="*/ 0 w 7632700"/>
                <a:gd name="connsiteY12" fmla="*/ 676647 h 811976"/>
                <a:gd name="connsiteX13" fmla="*/ 0 w 7632700"/>
                <a:gd name="connsiteY13" fmla="*/ 473653 h 811976"/>
                <a:gd name="connsiteX14" fmla="*/ 0 w 7632700"/>
                <a:gd name="connsiteY14" fmla="*/ 473653 h 811976"/>
                <a:gd name="connsiteX15" fmla="*/ 0 w 7632700"/>
                <a:gd name="connsiteY15" fmla="*/ 0 h 811976"/>
                <a:gd name="connsiteX0" fmla="*/ 0 w 7632700"/>
                <a:gd name="connsiteY0" fmla="*/ 0 h 811976"/>
                <a:gd name="connsiteX1" fmla="*/ 4452408 w 7632700"/>
                <a:gd name="connsiteY1" fmla="*/ 0 h 811976"/>
                <a:gd name="connsiteX2" fmla="*/ 4452408 w 7632700"/>
                <a:gd name="connsiteY2" fmla="*/ 0 h 811976"/>
                <a:gd name="connsiteX3" fmla="*/ 6360583 w 7632700"/>
                <a:gd name="connsiteY3" fmla="*/ 0 h 811976"/>
                <a:gd name="connsiteX4" fmla="*/ 7632700 w 7632700"/>
                <a:gd name="connsiteY4" fmla="*/ 0 h 811976"/>
                <a:gd name="connsiteX5" fmla="*/ 7632700 w 7632700"/>
                <a:gd name="connsiteY5" fmla="*/ 676647 h 811976"/>
                <a:gd name="connsiteX6" fmla="*/ 7632700 w 7632700"/>
                <a:gd name="connsiteY6" fmla="*/ 811976 h 811976"/>
                <a:gd name="connsiteX7" fmla="*/ 6360583 w 7632700"/>
                <a:gd name="connsiteY7" fmla="*/ 811976 h 811976"/>
                <a:gd name="connsiteX8" fmla="*/ 4452408 w 7632700"/>
                <a:gd name="connsiteY8" fmla="*/ 811976 h 811976"/>
                <a:gd name="connsiteX9" fmla="*/ 4452408 w 7632700"/>
                <a:gd name="connsiteY9" fmla="*/ 811976 h 811976"/>
                <a:gd name="connsiteX10" fmla="*/ 0 w 7632700"/>
                <a:gd name="connsiteY10" fmla="*/ 811976 h 811976"/>
                <a:gd name="connsiteX11" fmla="*/ 0 w 7632700"/>
                <a:gd name="connsiteY11" fmla="*/ 676647 h 811976"/>
                <a:gd name="connsiteX12" fmla="*/ 0 w 7632700"/>
                <a:gd name="connsiteY12" fmla="*/ 473653 h 811976"/>
                <a:gd name="connsiteX13" fmla="*/ 0 w 7632700"/>
                <a:gd name="connsiteY13" fmla="*/ 473653 h 811976"/>
                <a:gd name="connsiteX14" fmla="*/ 0 w 7632700"/>
                <a:gd name="connsiteY14" fmla="*/ 0 h 811976"/>
                <a:gd name="connsiteX0" fmla="*/ 0 w 7632700"/>
                <a:gd name="connsiteY0" fmla="*/ 0 h 811976"/>
                <a:gd name="connsiteX1" fmla="*/ 4452408 w 7632700"/>
                <a:gd name="connsiteY1" fmla="*/ 0 h 811976"/>
                <a:gd name="connsiteX2" fmla="*/ 4452408 w 7632700"/>
                <a:gd name="connsiteY2" fmla="*/ 0 h 811976"/>
                <a:gd name="connsiteX3" fmla="*/ 6360583 w 7632700"/>
                <a:gd name="connsiteY3" fmla="*/ 0 h 811976"/>
                <a:gd name="connsiteX4" fmla="*/ 7632700 w 7632700"/>
                <a:gd name="connsiteY4" fmla="*/ 0 h 811976"/>
                <a:gd name="connsiteX5" fmla="*/ 7632700 w 7632700"/>
                <a:gd name="connsiteY5" fmla="*/ 811976 h 811976"/>
                <a:gd name="connsiteX6" fmla="*/ 6360583 w 7632700"/>
                <a:gd name="connsiteY6" fmla="*/ 811976 h 811976"/>
                <a:gd name="connsiteX7" fmla="*/ 4452408 w 7632700"/>
                <a:gd name="connsiteY7" fmla="*/ 811976 h 811976"/>
                <a:gd name="connsiteX8" fmla="*/ 4452408 w 7632700"/>
                <a:gd name="connsiteY8" fmla="*/ 811976 h 811976"/>
                <a:gd name="connsiteX9" fmla="*/ 0 w 7632700"/>
                <a:gd name="connsiteY9" fmla="*/ 811976 h 811976"/>
                <a:gd name="connsiteX10" fmla="*/ 0 w 7632700"/>
                <a:gd name="connsiteY10" fmla="*/ 676647 h 811976"/>
                <a:gd name="connsiteX11" fmla="*/ 0 w 7632700"/>
                <a:gd name="connsiteY11" fmla="*/ 473653 h 811976"/>
                <a:gd name="connsiteX12" fmla="*/ 0 w 7632700"/>
                <a:gd name="connsiteY12" fmla="*/ 473653 h 811976"/>
                <a:gd name="connsiteX13" fmla="*/ 0 w 7632700"/>
                <a:gd name="connsiteY13" fmla="*/ 0 h 8119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632700" h="811976">
                  <a:moveTo>
                    <a:pt x="0" y="0"/>
                  </a:moveTo>
                  <a:lnTo>
                    <a:pt x="4452408" y="0"/>
                  </a:lnTo>
                  <a:lnTo>
                    <a:pt x="4452408" y="0"/>
                  </a:lnTo>
                  <a:lnTo>
                    <a:pt x="6360583" y="0"/>
                  </a:lnTo>
                  <a:lnTo>
                    <a:pt x="7632700" y="0"/>
                  </a:lnTo>
                  <a:lnTo>
                    <a:pt x="7632700" y="811976"/>
                  </a:lnTo>
                  <a:lnTo>
                    <a:pt x="6360583" y="811976"/>
                  </a:lnTo>
                  <a:lnTo>
                    <a:pt x="4452408" y="811976"/>
                  </a:lnTo>
                  <a:lnTo>
                    <a:pt x="4452408" y="811976"/>
                  </a:lnTo>
                  <a:lnTo>
                    <a:pt x="0" y="811976"/>
                  </a:lnTo>
                  <a:lnTo>
                    <a:pt x="0" y="676647"/>
                  </a:lnTo>
                  <a:lnTo>
                    <a:pt x="0" y="473653"/>
                  </a:lnTo>
                  <a:lnTo>
                    <a:pt x="0" y="473653"/>
                  </a:lnTo>
                  <a:lnTo>
                    <a:pt x="0" y="0"/>
                  </a:lnTo>
                  <a:close/>
                </a:path>
              </a:pathLst>
            </a:custGeom>
            <a:solidFill>
              <a:schemeClr val="bg1"/>
            </a:solidFill>
            <a:ln w="285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endParaRPr lang="en-GB" kern="0" dirty="0">
                <a:solidFill>
                  <a:schemeClr val="tx1"/>
                </a:solidFill>
              </a:endParaRPr>
            </a:p>
          </p:txBody>
        </p:sp>
        <p:sp>
          <p:nvSpPr>
            <p:cNvPr id="26" name="Rectangle 7">
              <a:extLst>
                <a:ext uri="{FF2B5EF4-FFF2-40B4-BE49-F238E27FC236}">
                  <a16:creationId xmlns:a16="http://schemas.microsoft.com/office/drawing/2014/main" id="{F5D54959-54AF-4989-8C89-5160A8F15CF3}"/>
                </a:ext>
              </a:extLst>
            </p:cNvPr>
            <p:cNvSpPr>
              <a:spLocks noChangeArrowheads="1"/>
            </p:cNvSpPr>
            <p:nvPr/>
          </p:nvSpPr>
          <p:spPr bwMode="auto">
            <a:xfrm>
              <a:off x="3133361" y="5354376"/>
              <a:ext cx="4416900" cy="1040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winkl" pitchFamily="2" charset="0"/>
                  <a:cs typeface="Twinkl"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winkl" pitchFamily="2" charset="0"/>
                  <a:cs typeface="Twinkl"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9pPr>
            </a:lstStyle>
            <a:p>
              <a:pPr eaLnBrk="1" fontAlgn="auto" hangingPunct="1">
                <a:lnSpc>
                  <a:spcPct val="100000"/>
                </a:lnSpc>
                <a:spcBef>
                  <a:spcPct val="0"/>
                </a:spcBef>
                <a:spcAft>
                  <a:spcPts val="0"/>
                </a:spcAft>
                <a:buFontTx/>
                <a:buNone/>
                <a:defRPr/>
              </a:pPr>
              <a:r>
                <a:rPr lang="en-GB" altLang="en-US" kern="0" dirty="0">
                  <a:solidFill>
                    <a:schemeClr val="tx1"/>
                  </a:solidFill>
                </a:rPr>
                <a:t>Can you identify and describe some of the many different jobs scientists can do? </a:t>
              </a:r>
            </a:p>
          </p:txBody>
        </p:sp>
      </p:grpSp>
      <p:pic>
        <p:nvPicPr>
          <p:cNvPr id="28" name="Question Mark">
            <a:extLst>
              <a:ext uri="{FF2B5EF4-FFF2-40B4-BE49-F238E27FC236}">
                <a16:creationId xmlns:a16="http://schemas.microsoft.com/office/drawing/2014/main" id="{117554E3-49DD-448B-B2A6-80CC6519AC0D}"/>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bwMode="auto">
          <a:xfrm>
            <a:off x="8462780" y="4883141"/>
            <a:ext cx="504000" cy="50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Question Close">
            <a:extLst>
              <a:ext uri="{FF2B5EF4-FFF2-40B4-BE49-F238E27FC236}">
                <a16:creationId xmlns:a16="http://schemas.microsoft.com/office/drawing/2014/main" id="{F7B57D15-74E5-4F50-80D6-8AEF475C6843}"/>
              </a:ext>
            </a:extLst>
          </p:cNvPr>
          <p:cNvSpPr/>
          <p:nvPr/>
        </p:nvSpPr>
        <p:spPr bwMode="auto">
          <a:xfrm>
            <a:off x="3404884" y="4730944"/>
            <a:ext cx="360000" cy="32385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b="1" kern="0" dirty="0">
                <a:solidFill>
                  <a:schemeClr val="bg1"/>
                </a:solidFill>
              </a:rPr>
              <a:t>X</a:t>
            </a:r>
          </a:p>
        </p:txBody>
      </p:sp>
    </p:spTree>
    <p:extLst>
      <p:ext uri="{BB962C8B-B14F-4D97-AF65-F5344CB8AC3E}">
        <p14:creationId xmlns:p14="http://schemas.microsoft.com/office/powerpoint/2010/main" val="129513962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2">
                                            <p:txEl>
                                              <p:pRg st="0" end="0"/>
                                            </p:txEl>
                                          </p:spTgt>
                                        </p:tgtEl>
                                        <p:attrNameLst>
                                          <p:attrName>style.visibility</p:attrName>
                                        </p:attrNameLst>
                                      </p:cBhvr>
                                      <p:to>
                                        <p:strVal val="visible"/>
                                      </p:to>
                                    </p:set>
                                    <p:animEffect transition="in" filter="fade">
                                      <p:cBhvr>
                                        <p:cTn id="7" dur="500"/>
                                        <p:tgtEl>
                                          <p:spTgt spid="3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2">
                                            <p:txEl>
                                              <p:pRg st="1" end="1"/>
                                            </p:txEl>
                                          </p:spTgt>
                                        </p:tgtEl>
                                        <p:attrNameLst>
                                          <p:attrName>style.visibility</p:attrName>
                                        </p:attrNameLst>
                                      </p:cBhvr>
                                      <p:to>
                                        <p:strVal val="visible"/>
                                      </p:to>
                                    </p:set>
                                    <p:animEffect transition="in" filter="fade">
                                      <p:cBhvr>
                                        <p:cTn id="17" dur="500"/>
                                        <p:tgtEl>
                                          <p:spTgt spid="3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2">
                                            <p:txEl>
                                              <p:pRg st="2" end="2"/>
                                            </p:txEl>
                                          </p:spTgt>
                                        </p:tgtEl>
                                        <p:attrNameLst>
                                          <p:attrName>style.visibility</p:attrName>
                                        </p:attrNameLst>
                                      </p:cBhvr>
                                      <p:to>
                                        <p:strVal val="visible"/>
                                      </p:to>
                                    </p:set>
                                    <p:animEffect transition="in" filter="fade">
                                      <p:cBhvr>
                                        <p:cTn id="22" dur="500"/>
                                        <p:tgtEl>
                                          <p:spTgt spid="32">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2">
                                            <p:txEl>
                                              <p:pRg st="3" end="3"/>
                                            </p:txEl>
                                          </p:spTgt>
                                        </p:tgtEl>
                                        <p:attrNameLst>
                                          <p:attrName>style.visibility</p:attrName>
                                        </p:attrNameLst>
                                      </p:cBhvr>
                                      <p:to>
                                        <p:strVal val="visible"/>
                                      </p:to>
                                    </p:set>
                                    <p:animEffect transition="in" filter="fade">
                                      <p:cBhvr>
                                        <p:cTn id="27" dur="500"/>
                                        <p:tgtEl>
                                          <p:spTgt spid="32">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33"/>
                                        </p:tgtEl>
                                        <p:attrNameLst>
                                          <p:attrName>style.visibility</p:attrName>
                                        </p:attrNameLst>
                                      </p:cBhvr>
                                      <p:to>
                                        <p:strVal val="visible"/>
                                      </p:to>
                                    </p:set>
                                    <p:animEffect transition="in" filter="wipe(left)">
                                      <p:cBhvr>
                                        <p:cTn id="32"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28"/>
                    </p:tgtEl>
                  </p:cond>
                </p:stCondLst>
                <p:endSync evt="end" delay="0">
                  <p:rtn val="all"/>
                </p:endSync>
                <p:childTnLst>
                  <p:par>
                    <p:cTn id="34" fill="hold">
                      <p:stCondLst>
                        <p:cond delay="0"/>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29"/>
                                        </p:tgtEl>
                                        <p:attrNameLst>
                                          <p:attrName>style.visibility</p:attrName>
                                        </p:attrNameLst>
                                      </p:cBhvr>
                                      <p:to>
                                        <p:strVal val="visible"/>
                                      </p:to>
                                    </p:set>
                                    <p:animEffect transition="in" filter="fade">
                                      <p:cBhvr>
                                        <p:cTn id="38" dur="500"/>
                                        <p:tgtEl>
                                          <p:spTgt spid="29"/>
                                        </p:tgtEl>
                                      </p:cBhvr>
                                    </p:animEffect>
                                  </p:childTnLst>
                                </p:cTn>
                              </p:par>
                              <p:par>
                                <p:cTn id="39" presetID="10" presetClass="entr" presetSubtype="0" fill="hold" nodeType="withEffect">
                                  <p:stCondLst>
                                    <p:cond delay="0"/>
                                  </p:stCondLst>
                                  <p:childTnLst>
                                    <p:set>
                                      <p:cBhvr>
                                        <p:cTn id="40" dur="1" fill="hold">
                                          <p:stCondLst>
                                            <p:cond delay="0"/>
                                          </p:stCondLst>
                                        </p:cTn>
                                        <p:tgtEl>
                                          <p:spTgt spid="23"/>
                                        </p:tgtEl>
                                        <p:attrNameLst>
                                          <p:attrName>style.visibility</p:attrName>
                                        </p:attrNameLst>
                                      </p:cBhvr>
                                      <p:to>
                                        <p:strVal val="visible"/>
                                      </p:to>
                                    </p:set>
                                    <p:animEffect transition="in" filter="fade">
                                      <p:cBhvr>
                                        <p:cTn id="41" dur="500"/>
                                        <p:tgtEl>
                                          <p:spTgt spid="23"/>
                                        </p:tgtEl>
                                      </p:cBhvr>
                                    </p:animEffect>
                                  </p:childTnLst>
                                </p:cTn>
                              </p:par>
                            </p:childTnLst>
                          </p:cTn>
                        </p:par>
                      </p:childTnLst>
                    </p:cTn>
                  </p:par>
                </p:childTnLst>
              </p:cTn>
              <p:nextCondLst>
                <p:cond evt="onClick" delay="0">
                  <p:tgtEl>
                    <p:spTgt spid="28"/>
                  </p:tgtEl>
                </p:cond>
              </p:nextCondLst>
            </p:seq>
            <p:seq concurrent="1" nextAc="seek">
              <p:cTn id="42" restart="whenNotActive" fill="hold" evtFilter="cancelBubble" nodeType="interactiveSeq">
                <p:stCondLst>
                  <p:cond evt="onClick" delay="0">
                    <p:tgtEl>
                      <p:spTgt spid="29"/>
                    </p:tgtEl>
                  </p:cond>
                </p:stCondLst>
                <p:endSync evt="end" delay="0">
                  <p:rtn val="all"/>
                </p:endSync>
                <p:childTnLst>
                  <p:par>
                    <p:cTn id="43" fill="hold">
                      <p:stCondLst>
                        <p:cond delay="0"/>
                      </p:stCondLst>
                      <p:childTnLst>
                        <p:par>
                          <p:cTn id="44" fill="hold">
                            <p:stCondLst>
                              <p:cond delay="0"/>
                            </p:stCondLst>
                            <p:childTnLst>
                              <p:par>
                                <p:cTn id="45" presetID="10" presetClass="exit" presetSubtype="0" fill="hold" grpId="1" nodeType="clickEffect">
                                  <p:stCondLst>
                                    <p:cond delay="0"/>
                                  </p:stCondLst>
                                  <p:childTnLst>
                                    <p:animEffect transition="out" filter="fade">
                                      <p:cBhvr>
                                        <p:cTn id="46" dur="500"/>
                                        <p:tgtEl>
                                          <p:spTgt spid="29"/>
                                        </p:tgtEl>
                                      </p:cBhvr>
                                    </p:animEffect>
                                    <p:set>
                                      <p:cBhvr>
                                        <p:cTn id="47" dur="1" fill="hold">
                                          <p:stCondLst>
                                            <p:cond delay="499"/>
                                          </p:stCondLst>
                                        </p:cTn>
                                        <p:tgtEl>
                                          <p:spTgt spid="29"/>
                                        </p:tgtEl>
                                        <p:attrNameLst>
                                          <p:attrName>style.visibility</p:attrName>
                                        </p:attrNameLst>
                                      </p:cBhvr>
                                      <p:to>
                                        <p:strVal val="hidden"/>
                                      </p:to>
                                    </p:set>
                                  </p:childTnLst>
                                </p:cTn>
                              </p:par>
                              <p:par>
                                <p:cTn id="48" presetID="10" presetClass="exit" presetSubtype="0" fill="hold" nodeType="withEffect">
                                  <p:stCondLst>
                                    <p:cond delay="0"/>
                                  </p:stCondLst>
                                  <p:childTnLst>
                                    <p:animEffect transition="out" filter="fade">
                                      <p:cBhvr>
                                        <p:cTn id="49" dur="500"/>
                                        <p:tgtEl>
                                          <p:spTgt spid="23"/>
                                        </p:tgtEl>
                                      </p:cBhvr>
                                    </p:animEffect>
                                    <p:set>
                                      <p:cBhvr>
                                        <p:cTn id="50"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9"/>
                  </p:tgtEl>
                </p:cond>
              </p:nextCondLst>
            </p:seq>
          </p:childTnLst>
        </p:cTn>
      </p:par>
    </p:tnLst>
    <p:bldLst>
      <p:bldP spid="21" grpId="0" animBg="1"/>
      <p:bldP spid="33" grpId="0" animBg="1"/>
      <p:bldP spid="29" grpId="0" animBg="1"/>
      <p:bldP spid="29"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884238" y="865188"/>
            <a:ext cx="8923337" cy="584775"/>
          </a:xfrm>
          <a:prstGeom prst="rect">
            <a:avLst/>
          </a:prstGeom>
        </p:spPr>
        <p:txBody>
          <a:bodyPr wrap="square">
            <a:spAutoFit/>
          </a:bodyPr>
          <a:lstStyle/>
          <a:p>
            <a:pPr algn="ctr"/>
            <a:r>
              <a:rPr lang="en-GB" sz="3200" b="1" dirty="0">
                <a:latin typeface="+mj-lt"/>
              </a:rPr>
              <a:t>Inspirational Scientists</a:t>
            </a:r>
          </a:p>
        </p:txBody>
      </p:sp>
      <p:grpSp>
        <p:nvGrpSpPr>
          <p:cNvPr id="18" name="ICONS"/>
          <p:cNvGrpSpPr/>
          <p:nvPr/>
        </p:nvGrpSpPr>
        <p:grpSpPr>
          <a:xfrm>
            <a:off x="8919916" y="638330"/>
            <a:ext cx="1238498" cy="864000"/>
            <a:chOff x="7480751" y="621486"/>
            <a:chExt cx="1238498" cy="864000"/>
          </a:xfrm>
        </p:grpSpPr>
        <p:pic>
          <p:nvPicPr>
            <p:cNvPr id="24" name="Assessment" hidden="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22" name="Mental and Oral Starter" hidden="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68200" y="621686"/>
              <a:ext cx="8636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Group Work" hidden="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9" name="Talking Partners" hidden="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7" name="Pairs" hidden="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5" name="Individual Work" hidden="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4" name="Whole Class"/>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480751" y="621486"/>
              <a:ext cx="1238498" cy="864000"/>
            </a:xfrm>
            <a:prstGeom prst="rect">
              <a:avLst/>
            </a:prstGeom>
          </p:spPr>
        </p:pic>
      </p:grpSp>
      <p:sp>
        <p:nvSpPr>
          <p:cNvPr id="25" name="Rectangle 30">
            <a:extLst>
              <a:ext uri="{FF2B5EF4-FFF2-40B4-BE49-F238E27FC236}">
                <a16:creationId xmlns:a16="http://schemas.microsoft.com/office/drawing/2014/main" id="{1463DB58-EAD4-4D13-A0EB-A4337252A9FE}"/>
              </a:ext>
            </a:extLst>
          </p:cNvPr>
          <p:cNvSpPr/>
          <p:nvPr/>
        </p:nvSpPr>
        <p:spPr>
          <a:xfrm>
            <a:off x="901700" y="1585202"/>
            <a:ext cx="8547100" cy="1201971"/>
          </a:xfrm>
          <a:custGeom>
            <a:avLst/>
            <a:gdLst>
              <a:gd name="connsiteX0" fmla="*/ 0 w 8872539"/>
              <a:gd name="connsiteY0" fmla="*/ 0 h 534030"/>
              <a:gd name="connsiteX1" fmla="*/ 8872539 w 8872539"/>
              <a:gd name="connsiteY1" fmla="*/ 0 h 534030"/>
              <a:gd name="connsiteX2" fmla="*/ 8872539 w 8872539"/>
              <a:gd name="connsiteY2" fmla="*/ 534030 h 534030"/>
              <a:gd name="connsiteX3" fmla="*/ 0 w 8872539"/>
              <a:gd name="connsiteY3" fmla="*/ 534030 h 534030"/>
              <a:gd name="connsiteX4" fmla="*/ 0 w 8872539"/>
              <a:gd name="connsiteY4" fmla="*/ 0 h 534030"/>
              <a:gd name="connsiteX0" fmla="*/ 0 w 8872539"/>
              <a:gd name="connsiteY0" fmla="*/ 0 h 534030"/>
              <a:gd name="connsiteX1" fmla="*/ 8447667 w 8872539"/>
              <a:gd name="connsiteY1" fmla="*/ 0 h 534030"/>
              <a:gd name="connsiteX2" fmla="*/ 8872539 w 8872539"/>
              <a:gd name="connsiteY2" fmla="*/ 534030 h 534030"/>
              <a:gd name="connsiteX3" fmla="*/ 0 w 8872539"/>
              <a:gd name="connsiteY3" fmla="*/ 534030 h 534030"/>
              <a:gd name="connsiteX4" fmla="*/ 0 w 8872539"/>
              <a:gd name="connsiteY4" fmla="*/ 0 h 5340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72539" h="534030">
                <a:moveTo>
                  <a:pt x="0" y="0"/>
                </a:moveTo>
                <a:lnTo>
                  <a:pt x="8447667" y="0"/>
                </a:lnTo>
                <a:lnTo>
                  <a:pt x="8872539" y="534030"/>
                </a:lnTo>
                <a:lnTo>
                  <a:pt x="0" y="534030"/>
                </a:lnTo>
                <a:lnTo>
                  <a:pt x="0" y="0"/>
                </a:lnTo>
                <a:close/>
              </a:path>
            </a:pathLst>
          </a:custGeom>
          <a:solidFill>
            <a:srgbClr val="9B9BCD"/>
          </a:solidFill>
          <a:ln w="38100">
            <a:solidFill>
              <a:srgbClr val="9B9BCD"/>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noAutofit/>
          </a:bodyPr>
          <a:lstStyle/>
          <a:p>
            <a:endParaRPr lang="en-GB" dirty="0">
              <a:solidFill>
                <a:schemeClr val="tx1"/>
              </a:solidFill>
            </a:endParaRPr>
          </a:p>
        </p:txBody>
      </p:sp>
      <p:sp>
        <p:nvSpPr>
          <p:cNvPr id="26" name="Rectangle 30">
            <a:extLst>
              <a:ext uri="{FF2B5EF4-FFF2-40B4-BE49-F238E27FC236}">
                <a16:creationId xmlns:a16="http://schemas.microsoft.com/office/drawing/2014/main" id="{C0ABFF25-017F-43D2-9DBA-A45510A31FEA}"/>
              </a:ext>
            </a:extLst>
          </p:cNvPr>
          <p:cNvSpPr/>
          <p:nvPr/>
        </p:nvSpPr>
        <p:spPr>
          <a:xfrm>
            <a:off x="901700" y="1518770"/>
            <a:ext cx="8419091" cy="1165869"/>
          </a:xfrm>
          <a:custGeom>
            <a:avLst/>
            <a:gdLst>
              <a:gd name="connsiteX0" fmla="*/ 0 w 8872539"/>
              <a:gd name="connsiteY0" fmla="*/ 0 h 534030"/>
              <a:gd name="connsiteX1" fmla="*/ 8872539 w 8872539"/>
              <a:gd name="connsiteY1" fmla="*/ 0 h 534030"/>
              <a:gd name="connsiteX2" fmla="*/ 8872539 w 8872539"/>
              <a:gd name="connsiteY2" fmla="*/ 534030 h 534030"/>
              <a:gd name="connsiteX3" fmla="*/ 0 w 8872539"/>
              <a:gd name="connsiteY3" fmla="*/ 534030 h 534030"/>
              <a:gd name="connsiteX4" fmla="*/ 0 w 8872539"/>
              <a:gd name="connsiteY4" fmla="*/ 0 h 534030"/>
              <a:gd name="connsiteX0" fmla="*/ 0 w 8872539"/>
              <a:gd name="connsiteY0" fmla="*/ 0 h 534030"/>
              <a:gd name="connsiteX1" fmla="*/ 8447667 w 8872539"/>
              <a:gd name="connsiteY1" fmla="*/ 0 h 534030"/>
              <a:gd name="connsiteX2" fmla="*/ 8872539 w 8872539"/>
              <a:gd name="connsiteY2" fmla="*/ 534030 h 534030"/>
              <a:gd name="connsiteX3" fmla="*/ 0 w 8872539"/>
              <a:gd name="connsiteY3" fmla="*/ 534030 h 534030"/>
              <a:gd name="connsiteX4" fmla="*/ 0 w 8872539"/>
              <a:gd name="connsiteY4" fmla="*/ 0 h 5340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72539" h="534030">
                <a:moveTo>
                  <a:pt x="0" y="0"/>
                </a:moveTo>
                <a:lnTo>
                  <a:pt x="8447667" y="0"/>
                </a:lnTo>
                <a:lnTo>
                  <a:pt x="8872539" y="534030"/>
                </a:lnTo>
                <a:lnTo>
                  <a:pt x="0" y="534030"/>
                </a:lnTo>
                <a:lnTo>
                  <a:pt x="0" y="0"/>
                </a:lnTo>
                <a:close/>
              </a:path>
            </a:pathLst>
          </a:custGeom>
          <a:solidFill>
            <a:schemeClr val="bg1"/>
          </a:solidFill>
          <a:ln w="38100">
            <a:solidFill>
              <a:srgbClr val="4A3581"/>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r>
              <a:rPr lang="en-GB" dirty="0">
                <a:solidFill>
                  <a:schemeClr val="tx1"/>
                </a:solidFill>
              </a:rPr>
              <a:t>Scientists study many different aspects of the world around us and have come from all sorts of different backgrounds with different experiences and routes to their jobs. </a:t>
            </a:r>
          </a:p>
        </p:txBody>
      </p:sp>
      <p:sp>
        <p:nvSpPr>
          <p:cNvPr id="2" name="Rectangle 1">
            <a:extLst>
              <a:ext uri="{FF2B5EF4-FFF2-40B4-BE49-F238E27FC236}">
                <a16:creationId xmlns:a16="http://schemas.microsoft.com/office/drawing/2014/main" id="{E51F79EB-A8FE-4AE3-8477-BA5FA6365E49}"/>
              </a:ext>
            </a:extLst>
          </p:cNvPr>
          <p:cNvSpPr/>
          <p:nvPr/>
        </p:nvSpPr>
        <p:spPr>
          <a:xfrm>
            <a:off x="901700" y="2927927"/>
            <a:ext cx="8872538" cy="3731636"/>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TextBox 22">
            <a:extLst>
              <a:ext uri="{FF2B5EF4-FFF2-40B4-BE49-F238E27FC236}">
                <a16:creationId xmlns:a16="http://schemas.microsoft.com/office/drawing/2014/main" id="{8902ECC3-B7AD-41A6-A2EA-BC1592883DCE}"/>
              </a:ext>
            </a:extLst>
          </p:cNvPr>
          <p:cNvSpPr txBox="1"/>
          <p:nvPr/>
        </p:nvSpPr>
        <p:spPr>
          <a:xfrm>
            <a:off x="989396" y="2957286"/>
            <a:ext cx="6350001" cy="408253"/>
          </a:xfrm>
          <a:prstGeom prst="rect">
            <a:avLst/>
          </a:prstGeom>
          <a:noFill/>
        </p:spPr>
        <p:txBody>
          <a:bodyPr wrap="square">
            <a:spAutoFit/>
          </a:bodyPr>
          <a:lstStyle/>
          <a:p>
            <a:r>
              <a:rPr lang="en-GB" b="1" dirty="0">
                <a:solidFill>
                  <a:schemeClr val="tx1"/>
                </a:solidFill>
              </a:rPr>
              <a:t>Does anyone know a real scientist? </a:t>
            </a:r>
            <a:endParaRPr lang="en-GB" b="1" dirty="0"/>
          </a:p>
        </p:txBody>
      </p:sp>
      <p:pic>
        <p:nvPicPr>
          <p:cNvPr id="8" name="Picture 7">
            <a:extLst>
              <a:ext uri="{FF2B5EF4-FFF2-40B4-BE49-F238E27FC236}">
                <a16:creationId xmlns:a16="http://schemas.microsoft.com/office/drawing/2014/main" id="{EBBE0B36-6201-4AE9-9D29-C8889442627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47354" y="4020042"/>
            <a:ext cx="2617882" cy="2071274"/>
          </a:xfrm>
          <a:prstGeom prst="rect">
            <a:avLst/>
          </a:prstGeom>
        </p:spPr>
      </p:pic>
      <p:pic>
        <p:nvPicPr>
          <p:cNvPr id="13" name="Picture 12">
            <a:extLst>
              <a:ext uri="{FF2B5EF4-FFF2-40B4-BE49-F238E27FC236}">
                <a16:creationId xmlns:a16="http://schemas.microsoft.com/office/drawing/2014/main" id="{0A54F767-1051-4E46-959A-5ED730E14A78}"/>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391442" y="4138133"/>
            <a:ext cx="1735136" cy="1911758"/>
          </a:xfrm>
          <a:prstGeom prst="rect">
            <a:avLst/>
          </a:prstGeom>
        </p:spPr>
      </p:pic>
      <p:pic>
        <p:nvPicPr>
          <p:cNvPr id="21" name="Picture 20">
            <a:extLst>
              <a:ext uri="{FF2B5EF4-FFF2-40B4-BE49-F238E27FC236}">
                <a16:creationId xmlns:a16="http://schemas.microsoft.com/office/drawing/2014/main" id="{3B46F77A-5BBF-4083-B5E8-7667EA8A2CB4}"/>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427093" y="3252321"/>
            <a:ext cx="2345231" cy="2634828"/>
          </a:xfrm>
          <a:prstGeom prst="rect">
            <a:avLst/>
          </a:prstGeom>
        </p:spPr>
      </p:pic>
      <p:pic>
        <p:nvPicPr>
          <p:cNvPr id="29" name="Picture 28">
            <a:extLst>
              <a:ext uri="{FF2B5EF4-FFF2-40B4-BE49-F238E27FC236}">
                <a16:creationId xmlns:a16="http://schemas.microsoft.com/office/drawing/2014/main" id="{098573DE-0519-4DD8-95E6-0A6AB9486EA4}"/>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727315" y="4138133"/>
            <a:ext cx="2909502" cy="1763665"/>
          </a:xfrm>
          <a:prstGeom prst="rect">
            <a:avLst/>
          </a:prstGeom>
        </p:spPr>
      </p:pic>
      <p:pic>
        <p:nvPicPr>
          <p:cNvPr id="10" name="Picture 9">
            <a:extLst>
              <a:ext uri="{FF2B5EF4-FFF2-40B4-BE49-F238E27FC236}">
                <a16:creationId xmlns:a16="http://schemas.microsoft.com/office/drawing/2014/main" id="{52B7B2AA-0844-40F0-A43D-3732A89E7A3B}"/>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085308" y="3990118"/>
            <a:ext cx="2808578" cy="2667424"/>
          </a:xfrm>
          <a:prstGeom prst="rect">
            <a:avLst/>
          </a:prstGeom>
        </p:spPr>
      </p:pic>
      <p:sp>
        <p:nvSpPr>
          <p:cNvPr id="3" name="Rectangle 2">
            <a:extLst>
              <a:ext uri="{FF2B5EF4-FFF2-40B4-BE49-F238E27FC236}">
                <a16:creationId xmlns:a16="http://schemas.microsoft.com/office/drawing/2014/main" id="{3C0CD6E0-EDAA-44E8-980B-B415C3F24E38}"/>
              </a:ext>
            </a:extLst>
          </p:cNvPr>
          <p:cNvSpPr/>
          <p:nvPr/>
        </p:nvSpPr>
        <p:spPr>
          <a:xfrm>
            <a:off x="901700" y="5846618"/>
            <a:ext cx="8872538" cy="810925"/>
          </a:xfrm>
          <a:prstGeom prst="rect">
            <a:avLst/>
          </a:prstGeom>
          <a:solidFill>
            <a:srgbClr val="E84D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dirty="0"/>
              <a:t>They show the </a:t>
            </a:r>
            <a:r>
              <a:rPr lang="en-GB" sz="2000" b="1" dirty="0"/>
              <a:t>diversity</a:t>
            </a:r>
            <a:r>
              <a:rPr lang="en-GB" sz="2000" dirty="0"/>
              <a:t> of scientists - from their background to the area of science that they work in. </a:t>
            </a:r>
          </a:p>
        </p:txBody>
      </p:sp>
      <p:sp>
        <p:nvSpPr>
          <p:cNvPr id="34" name="TextBox 33">
            <a:extLst>
              <a:ext uri="{FF2B5EF4-FFF2-40B4-BE49-F238E27FC236}">
                <a16:creationId xmlns:a16="http://schemas.microsoft.com/office/drawing/2014/main" id="{DF5C90D3-37F4-4885-8771-84591AD6A1CA}"/>
              </a:ext>
            </a:extLst>
          </p:cNvPr>
          <p:cNvSpPr txBox="1"/>
          <p:nvPr/>
        </p:nvSpPr>
        <p:spPr>
          <a:xfrm>
            <a:off x="987482" y="3276640"/>
            <a:ext cx="5347854" cy="724173"/>
          </a:xfrm>
          <a:prstGeom prst="rect">
            <a:avLst/>
          </a:prstGeom>
          <a:noFill/>
        </p:spPr>
        <p:txBody>
          <a:bodyPr wrap="square">
            <a:spAutoFit/>
          </a:bodyPr>
          <a:lstStyle/>
          <a:p>
            <a:r>
              <a:rPr lang="en-GB" dirty="0"/>
              <a:t>Here are some examples of well-known scientists that we are going to be discussing. </a:t>
            </a:r>
          </a:p>
        </p:txBody>
      </p:sp>
    </p:spTree>
    <p:extLst>
      <p:ext uri="{BB962C8B-B14F-4D97-AF65-F5344CB8AC3E}">
        <p14:creationId xmlns:p14="http://schemas.microsoft.com/office/powerpoint/2010/main" val="131177700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nodeType="withEffect">
                                  <p:stCondLst>
                                    <p:cond delay="0"/>
                                  </p:stCondLst>
                                  <p:childTnLst>
                                    <p:set>
                                      <p:cBhvr>
                                        <p:cTn id="12" dur="1" fill="hold">
                                          <p:stCondLst>
                                            <p:cond delay="0"/>
                                          </p:stCondLst>
                                        </p:cTn>
                                        <p:tgtEl>
                                          <p:spTgt spid="29"/>
                                        </p:tgtEl>
                                        <p:attrNameLst>
                                          <p:attrName>style.visibility</p:attrName>
                                        </p:attrNameLst>
                                      </p:cBhvr>
                                      <p:to>
                                        <p:strVal val="visible"/>
                                      </p:to>
                                    </p:set>
                                    <p:animEffect transition="in" filter="fade">
                                      <p:cBhvr>
                                        <p:cTn id="13" dur="500"/>
                                        <p:tgtEl>
                                          <p:spTgt spid="29"/>
                                        </p:tgtEl>
                                      </p:cBhvr>
                                    </p:animEffect>
                                  </p:childTnLst>
                                </p:cTn>
                              </p:par>
                              <p:par>
                                <p:cTn id="14" presetID="10" presetClass="entr" presetSubtype="0" fill="hold" nodeType="with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fade">
                                      <p:cBhvr>
                                        <p:cTn id="16" dur="500"/>
                                        <p:tgtEl>
                                          <p:spTgt spid="21"/>
                                        </p:tgtEl>
                                      </p:cBhvr>
                                    </p:animEffect>
                                  </p:childTnLst>
                                </p:cTn>
                              </p:par>
                              <p:par>
                                <p:cTn id="17" presetID="10" presetClass="entr" presetSubtype="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par>
                                <p:cTn id="20" presetID="10" presetClass="entr" presetSubtype="0"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fade">
                                      <p:cBhvr>
                                        <p:cTn id="2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884238" y="865188"/>
            <a:ext cx="8923337" cy="584775"/>
          </a:xfrm>
          <a:prstGeom prst="rect">
            <a:avLst/>
          </a:prstGeom>
        </p:spPr>
        <p:txBody>
          <a:bodyPr wrap="square">
            <a:spAutoFit/>
          </a:bodyPr>
          <a:lstStyle/>
          <a:p>
            <a:pPr algn="ctr"/>
            <a:r>
              <a:rPr lang="en-GB" sz="3200" b="1" dirty="0">
                <a:latin typeface="+mj-lt"/>
              </a:rPr>
              <a:t>Inspirational Scientists</a:t>
            </a:r>
          </a:p>
        </p:txBody>
      </p:sp>
      <p:grpSp>
        <p:nvGrpSpPr>
          <p:cNvPr id="18" name="ICONS"/>
          <p:cNvGrpSpPr/>
          <p:nvPr/>
        </p:nvGrpSpPr>
        <p:grpSpPr>
          <a:xfrm>
            <a:off x="8919916" y="638330"/>
            <a:ext cx="1238498" cy="864000"/>
            <a:chOff x="7480751" y="621486"/>
            <a:chExt cx="1238498" cy="864000"/>
          </a:xfrm>
        </p:grpSpPr>
        <p:pic>
          <p:nvPicPr>
            <p:cNvPr id="24" name="Assessment" hidden="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22" name="Mental and Oral Starter" hidden="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68200" y="621686"/>
              <a:ext cx="8636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Group Work" hidden="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9" name="Talking Partners" hidden="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7" name="Pairs" hidden="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5" name="Individual Work" hidden="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4" name="Whole Class"/>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480751" y="621486"/>
              <a:ext cx="1238498" cy="864000"/>
            </a:xfrm>
            <a:prstGeom prst="rect">
              <a:avLst/>
            </a:prstGeom>
          </p:spPr>
        </p:pic>
      </p:grpSp>
      <p:pic>
        <p:nvPicPr>
          <p:cNvPr id="7" name="Picture 6">
            <a:extLst>
              <a:ext uri="{FF2B5EF4-FFF2-40B4-BE49-F238E27FC236}">
                <a16:creationId xmlns:a16="http://schemas.microsoft.com/office/drawing/2014/main" id="{648DAC57-3E38-4841-9B44-589156ED355D}"/>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t="17960"/>
          <a:stretch/>
        </p:blipFill>
        <p:spPr>
          <a:xfrm>
            <a:off x="884238" y="1502330"/>
            <a:ext cx="8890000" cy="5157233"/>
          </a:xfrm>
          <a:prstGeom prst="rect">
            <a:avLst/>
          </a:prstGeom>
        </p:spPr>
      </p:pic>
      <p:pic>
        <p:nvPicPr>
          <p:cNvPr id="3" name="Picture 2">
            <a:extLst>
              <a:ext uri="{FF2B5EF4-FFF2-40B4-BE49-F238E27FC236}">
                <a16:creationId xmlns:a16="http://schemas.microsoft.com/office/drawing/2014/main" id="{06C2B26E-989F-4567-8149-E52ABE56CE2C}"/>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32541" y="1582809"/>
            <a:ext cx="5534515" cy="5076754"/>
          </a:xfrm>
          <a:prstGeom prst="rect">
            <a:avLst/>
          </a:prstGeom>
        </p:spPr>
      </p:pic>
      <p:sp>
        <p:nvSpPr>
          <p:cNvPr id="25" name="TextBox 24">
            <a:extLst>
              <a:ext uri="{FF2B5EF4-FFF2-40B4-BE49-F238E27FC236}">
                <a16:creationId xmlns:a16="http://schemas.microsoft.com/office/drawing/2014/main" id="{12BDBCE1-C634-4BCE-B247-18B393E5583D}"/>
              </a:ext>
            </a:extLst>
          </p:cNvPr>
          <p:cNvSpPr txBox="1"/>
          <p:nvPr/>
        </p:nvSpPr>
        <p:spPr>
          <a:xfrm>
            <a:off x="1235119" y="1943056"/>
            <a:ext cx="4111581" cy="3647152"/>
          </a:xfrm>
          <a:prstGeom prst="rect">
            <a:avLst/>
          </a:prstGeom>
          <a:noFill/>
        </p:spPr>
        <p:txBody>
          <a:bodyPr wrap="square">
            <a:spAutoFit/>
          </a:bodyPr>
          <a:lstStyle/>
          <a:p>
            <a:pPr marL="285750" indent="-180000">
              <a:spcAft>
                <a:spcPts val="600"/>
              </a:spcAft>
              <a:buFont typeface="Arial" panose="020B0604020202020204" pitchFamily="34" charset="0"/>
              <a:buChar char="•"/>
            </a:pPr>
            <a:r>
              <a:rPr lang="en-GB" sz="1800" dirty="0"/>
              <a:t>Garrett Morgan was an American inventor and entrepreneur born in 1877. </a:t>
            </a:r>
          </a:p>
          <a:p>
            <a:pPr marL="285750" indent="-180000">
              <a:spcAft>
                <a:spcPts val="600"/>
              </a:spcAft>
              <a:buFont typeface="Arial" panose="020B0604020202020204" pitchFamily="34" charset="0"/>
              <a:buChar char="•"/>
            </a:pPr>
            <a:r>
              <a:rPr lang="en-GB" sz="1800" dirty="0"/>
              <a:t>He invented a safety hood which was the first version of the modern gas mask. </a:t>
            </a:r>
          </a:p>
          <a:p>
            <a:pPr marL="285750" indent="-180000">
              <a:spcAft>
                <a:spcPts val="600"/>
              </a:spcAft>
              <a:buFont typeface="Arial" panose="020B0604020202020204" pitchFamily="34" charset="0"/>
              <a:buChar char="•"/>
            </a:pPr>
            <a:r>
              <a:rPr lang="en-GB" sz="1800" dirty="0"/>
              <a:t>Another of his most famous inventions was the first three-signal traffic light.</a:t>
            </a:r>
          </a:p>
          <a:p>
            <a:pPr marL="285750" indent="-180000">
              <a:spcAft>
                <a:spcPts val="600"/>
              </a:spcAft>
              <a:buFont typeface="Arial" panose="020B0604020202020204" pitchFamily="34" charset="0"/>
              <a:buChar char="•"/>
            </a:pPr>
            <a:r>
              <a:rPr lang="en-GB" sz="1800" dirty="0"/>
              <a:t>His achievements are especially impressive because he only went to school up until the age of 12. </a:t>
            </a:r>
          </a:p>
        </p:txBody>
      </p:sp>
      <p:grpSp>
        <p:nvGrpSpPr>
          <p:cNvPr id="9" name="Group 8">
            <a:extLst>
              <a:ext uri="{FF2B5EF4-FFF2-40B4-BE49-F238E27FC236}">
                <a16:creationId xmlns:a16="http://schemas.microsoft.com/office/drawing/2014/main" id="{C87BA0F4-8BDD-493E-A1A0-FA178C583492}"/>
              </a:ext>
            </a:extLst>
          </p:cNvPr>
          <p:cNvGrpSpPr/>
          <p:nvPr/>
        </p:nvGrpSpPr>
        <p:grpSpPr>
          <a:xfrm>
            <a:off x="1015581" y="1582809"/>
            <a:ext cx="5534515" cy="5076754"/>
            <a:chOff x="1015581" y="1582809"/>
            <a:chExt cx="5534515" cy="5076754"/>
          </a:xfrm>
        </p:grpSpPr>
        <p:pic>
          <p:nvPicPr>
            <p:cNvPr id="27" name="Picture 26">
              <a:extLst>
                <a:ext uri="{FF2B5EF4-FFF2-40B4-BE49-F238E27FC236}">
                  <a16:creationId xmlns:a16="http://schemas.microsoft.com/office/drawing/2014/main" id="{DC913794-9C07-42D9-90B0-965F285D6621}"/>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15581" y="1582809"/>
              <a:ext cx="5534515" cy="5076754"/>
            </a:xfrm>
            <a:prstGeom prst="rect">
              <a:avLst/>
            </a:prstGeom>
          </p:spPr>
        </p:pic>
        <p:sp>
          <p:nvSpPr>
            <p:cNvPr id="26" name="TextBox 25">
              <a:extLst>
                <a:ext uri="{FF2B5EF4-FFF2-40B4-BE49-F238E27FC236}">
                  <a16:creationId xmlns:a16="http://schemas.microsoft.com/office/drawing/2014/main" id="{0DAB4630-A305-43BB-AA64-EB4B70F7254A}"/>
                </a:ext>
              </a:extLst>
            </p:cNvPr>
            <p:cNvSpPr txBox="1"/>
            <p:nvPr/>
          </p:nvSpPr>
          <p:spPr>
            <a:xfrm>
              <a:off x="1350545" y="2056764"/>
              <a:ext cx="3849528" cy="2585323"/>
            </a:xfrm>
            <a:prstGeom prst="rect">
              <a:avLst/>
            </a:prstGeom>
            <a:noFill/>
          </p:spPr>
          <p:txBody>
            <a:bodyPr wrap="square">
              <a:spAutoFit/>
            </a:bodyPr>
            <a:lstStyle/>
            <a:p>
              <a:pPr marL="285750" indent="-285750">
                <a:spcAft>
                  <a:spcPts val="600"/>
                </a:spcAft>
                <a:buFont typeface="Arial" panose="020B0604020202020204" pitchFamily="34" charset="0"/>
                <a:buChar char="•"/>
              </a:pPr>
              <a:r>
                <a:rPr lang="en-GB" sz="1800" dirty="0"/>
                <a:t>It was difficult for Garrett Morgan to achieve his many successes due to the racism that he experienced. Sadly, due to racial discrimination, when some companies realised the Morgan Safety Hood was made by a Black inventor, they cancelled their orders.  </a:t>
              </a:r>
            </a:p>
          </p:txBody>
        </p:sp>
      </p:grpSp>
      <p:pic>
        <p:nvPicPr>
          <p:cNvPr id="5" name="Picture 4">
            <a:extLst>
              <a:ext uri="{FF2B5EF4-FFF2-40B4-BE49-F238E27FC236}">
                <a16:creationId xmlns:a16="http://schemas.microsoft.com/office/drawing/2014/main" id="{C2744D58-9C93-4BB4-8CF0-B31914D36382}"/>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5400000">
            <a:off x="5015986" y="1935797"/>
            <a:ext cx="5039808" cy="4246764"/>
          </a:xfrm>
          <a:prstGeom prst="rect">
            <a:avLst/>
          </a:prstGeom>
        </p:spPr>
      </p:pic>
      <p:pic>
        <p:nvPicPr>
          <p:cNvPr id="21" name="Picture 20">
            <a:extLst>
              <a:ext uri="{FF2B5EF4-FFF2-40B4-BE49-F238E27FC236}">
                <a16:creationId xmlns:a16="http://schemas.microsoft.com/office/drawing/2014/main" id="{D92AE6A6-7E36-47D3-9612-C68F6A5F9772}"/>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r="26366"/>
          <a:stretch/>
        </p:blipFill>
        <p:spPr>
          <a:xfrm>
            <a:off x="5923370" y="2591870"/>
            <a:ext cx="3276047" cy="3520111"/>
          </a:xfrm>
          <a:prstGeom prst="rect">
            <a:avLst/>
          </a:prstGeom>
        </p:spPr>
      </p:pic>
      <p:sp>
        <p:nvSpPr>
          <p:cNvPr id="23" name="Rectangle 22">
            <a:extLst>
              <a:ext uri="{FF2B5EF4-FFF2-40B4-BE49-F238E27FC236}">
                <a16:creationId xmlns:a16="http://schemas.microsoft.com/office/drawing/2014/main" id="{92EEA676-B36E-4408-920B-C6F3D818F2A1}"/>
              </a:ext>
            </a:extLst>
          </p:cNvPr>
          <p:cNvSpPr/>
          <p:nvPr/>
        </p:nvSpPr>
        <p:spPr>
          <a:xfrm>
            <a:off x="5855855" y="2063698"/>
            <a:ext cx="3343562" cy="400110"/>
          </a:xfrm>
          <a:prstGeom prst="rect">
            <a:avLst/>
          </a:prstGeom>
        </p:spPr>
        <p:txBody>
          <a:bodyPr wrap="square">
            <a:spAutoFit/>
          </a:bodyPr>
          <a:lstStyle/>
          <a:p>
            <a:pPr algn="ctr"/>
            <a:r>
              <a:rPr lang="en-GB" sz="2000" b="1" dirty="0">
                <a:latin typeface="+mj-lt"/>
              </a:rPr>
              <a:t>Garrett Morgan</a:t>
            </a:r>
          </a:p>
        </p:txBody>
      </p:sp>
    </p:spTree>
    <p:extLst>
      <p:ext uri="{BB962C8B-B14F-4D97-AF65-F5344CB8AC3E}">
        <p14:creationId xmlns:p14="http://schemas.microsoft.com/office/powerpoint/2010/main" val="255506629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
                                            <p:txEl>
                                              <p:pRg st="1" end="1"/>
                                            </p:txEl>
                                          </p:spTgt>
                                        </p:tgtEl>
                                        <p:attrNameLst>
                                          <p:attrName>style.visibility</p:attrName>
                                        </p:attrNameLst>
                                      </p:cBhvr>
                                      <p:to>
                                        <p:strVal val="visible"/>
                                      </p:to>
                                    </p:set>
                                    <p:animEffect transition="in" filter="fade">
                                      <p:cBhvr>
                                        <p:cTn id="7" dur="500"/>
                                        <p:tgtEl>
                                          <p:spTgt spid="2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5">
                                            <p:txEl>
                                              <p:pRg st="2" end="2"/>
                                            </p:txEl>
                                          </p:spTgt>
                                        </p:tgtEl>
                                        <p:attrNameLst>
                                          <p:attrName>style.visibility</p:attrName>
                                        </p:attrNameLst>
                                      </p:cBhvr>
                                      <p:to>
                                        <p:strVal val="visible"/>
                                      </p:to>
                                    </p:set>
                                    <p:animEffect transition="in" filter="fade">
                                      <p:cBhvr>
                                        <p:cTn id="12" dur="500"/>
                                        <p:tgtEl>
                                          <p:spTgt spid="2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5">
                                            <p:txEl>
                                              <p:pRg st="3" end="3"/>
                                            </p:txEl>
                                          </p:spTgt>
                                        </p:tgtEl>
                                        <p:attrNameLst>
                                          <p:attrName>style.visibility</p:attrName>
                                        </p:attrNameLst>
                                      </p:cBhvr>
                                      <p:to>
                                        <p:strVal val="visible"/>
                                      </p:to>
                                    </p:set>
                                    <p:animEffect transition="in" filter="fade">
                                      <p:cBhvr>
                                        <p:cTn id="17" dur="500"/>
                                        <p:tgtEl>
                                          <p:spTgt spid="25">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884238" y="865188"/>
            <a:ext cx="8923337" cy="584775"/>
          </a:xfrm>
          <a:prstGeom prst="rect">
            <a:avLst/>
          </a:prstGeom>
        </p:spPr>
        <p:txBody>
          <a:bodyPr wrap="square">
            <a:spAutoFit/>
          </a:bodyPr>
          <a:lstStyle/>
          <a:p>
            <a:pPr algn="ctr"/>
            <a:r>
              <a:rPr lang="en-GB" sz="3200" b="1" dirty="0">
                <a:latin typeface="+mj-lt"/>
              </a:rPr>
              <a:t>Inspirational Scientists</a:t>
            </a:r>
          </a:p>
        </p:txBody>
      </p:sp>
      <p:grpSp>
        <p:nvGrpSpPr>
          <p:cNvPr id="18" name="ICONS"/>
          <p:cNvGrpSpPr/>
          <p:nvPr/>
        </p:nvGrpSpPr>
        <p:grpSpPr>
          <a:xfrm>
            <a:off x="8919916" y="638330"/>
            <a:ext cx="1238498" cy="864000"/>
            <a:chOff x="7480751" y="621486"/>
            <a:chExt cx="1238498" cy="864000"/>
          </a:xfrm>
        </p:grpSpPr>
        <p:pic>
          <p:nvPicPr>
            <p:cNvPr id="24" name="Assessment" hidden="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22" name="Mental and Oral Starter" hidden="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68200" y="621686"/>
              <a:ext cx="8636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Group Work" hidden="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9" name="Talking Partners" hidden="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7" name="Pairs" hidden="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5" name="Individual Work" hidden="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4" name="Whole Class"/>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480751" y="621486"/>
              <a:ext cx="1238498" cy="864000"/>
            </a:xfrm>
            <a:prstGeom prst="rect">
              <a:avLst/>
            </a:prstGeom>
          </p:spPr>
        </p:pic>
      </p:grpSp>
      <p:pic>
        <p:nvPicPr>
          <p:cNvPr id="7" name="Picture 6">
            <a:extLst>
              <a:ext uri="{FF2B5EF4-FFF2-40B4-BE49-F238E27FC236}">
                <a16:creationId xmlns:a16="http://schemas.microsoft.com/office/drawing/2014/main" id="{648DAC57-3E38-4841-9B44-589156ED355D}"/>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t="17960"/>
          <a:stretch/>
        </p:blipFill>
        <p:spPr>
          <a:xfrm>
            <a:off x="884238" y="1502330"/>
            <a:ext cx="8890000" cy="5157233"/>
          </a:xfrm>
          <a:prstGeom prst="rect">
            <a:avLst/>
          </a:prstGeom>
        </p:spPr>
      </p:pic>
      <p:pic>
        <p:nvPicPr>
          <p:cNvPr id="3" name="Picture 2">
            <a:extLst>
              <a:ext uri="{FF2B5EF4-FFF2-40B4-BE49-F238E27FC236}">
                <a16:creationId xmlns:a16="http://schemas.microsoft.com/office/drawing/2014/main" id="{06C2B26E-989F-4567-8149-E52ABE56CE2C}"/>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H="1">
            <a:off x="1023305" y="1490446"/>
            <a:ext cx="5534515" cy="5076754"/>
          </a:xfrm>
          <a:prstGeom prst="rect">
            <a:avLst/>
          </a:prstGeom>
        </p:spPr>
      </p:pic>
      <p:sp>
        <p:nvSpPr>
          <p:cNvPr id="25" name="TextBox 24">
            <a:extLst>
              <a:ext uri="{FF2B5EF4-FFF2-40B4-BE49-F238E27FC236}">
                <a16:creationId xmlns:a16="http://schemas.microsoft.com/office/drawing/2014/main" id="{12BDBCE1-C634-4BCE-B247-18B393E5583D}"/>
              </a:ext>
            </a:extLst>
          </p:cNvPr>
          <p:cNvSpPr txBox="1"/>
          <p:nvPr/>
        </p:nvSpPr>
        <p:spPr>
          <a:xfrm>
            <a:off x="1133520" y="1832219"/>
            <a:ext cx="4491425" cy="4001095"/>
          </a:xfrm>
          <a:prstGeom prst="rect">
            <a:avLst/>
          </a:prstGeom>
          <a:noFill/>
        </p:spPr>
        <p:txBody>
          <a:bodyPr wrap="square">
            <a:spAutoFit/>
          </a:bodyPr>
          <a:lstStyle/>
          <a:p>
            <a:pPr marL="285750" indent="-180000">
              <a:spcAft>
                <a:spcPts val="600"/>
              </a:spcAft>
              <a:buFont typeface="Arial" panose="020B0604020202020204" pitchFamily="34" charset="0"/>
              <a:buChar char="•"/>
            </a:pPr>
            <a:r>
              <a:rPr lang="en-GB" sz="1800" dirty="0"/>
              <a:t>Stephanie </a:t>
            </a:r>
            <a:r>
              <a:rPr lang="en-GB" sz="1800" dirty="0" err="1"/>
              <a:t>Kwolek</a:t>
            </a:r>
            <a:r>
              <a:rPr lang="en-GB" sz="1800" dirty="0"/>
              <a:t> was born in 1923 in Pennsylvania, USA.</a:t>
            </a:r>
          </a:p>
          <a:p>
            <a:pPr marL="285750" indent="-180000">
              <a:spcAft>
                <a:spcPts val="600"/>
              </a:spcAft>
              <a:buFont typeface="Arial" panose="020B0604020202020204" pitchFamily="34" charset="0"/>
              <a:buChar char="•"/>
            </a:pPr>
            <a:r>
              <a:rPr lang="en-GB" sz="1800" dirty="0"/>
              <a:t>Her father was interested in science and passed this interest on to her.</a:t>
            </a:r>
          </a:p>
          <a:p>
            <a:pPr marL="285750" indent="-180000">
              <a:spcAft>
                <a:spcPts val="600"/>
              </a:spcAft>
              <a:buFont typeface="Arial" panose="020B0604020202020204" pitchFamily="34" charset="0"/>
              <a:buChar char="•"/>
            </a:pPr>
            <a:r>
              <a:rPr lang="en-GB" sz="1800" dirty="0"/>
              <a:t>She completed university with a degree in chemistry.</a:t>
            </a:r>
          </a:p>
          <a:p>
            <a:pPr marL="285750" indent="-180000">
              <a:spcAft>
                <a:spcPts val="600"/>
              </a:spcAft>
              <a:buFont typeface="Arial" panose="020B0604020202020204" pitchFamily="34" charset="0"/>
              <a:buChar char="•"/>
            </a:pPr>
            <a:r>
              <a:rPr lang="en-GB" sz="1800" dirty="0" err="1"/>
              <a:t>Kwolek</a:t>
            </a:r>
            <a:r>
              <a:rPr lang="en-GB" sz="1800" dirty="0"/>
              <a:t> invented a material called ‘Kevlar’ which is lightweight but exceptionally strong. </a:t>
            </a:r>
          </a:p>
          <a:p>
            <a:pPr marL="285750" indent="-180000">
              <a:spcAft>
                <a:spcPts val="600"/>
              </a:spcAft>
              <a:buFont typeface="Arial" panose="020B0604020202020204" pitchFamily="34" charset="0"/>
              <a:buChar char="•"/>
            </a:pPr>
            <a:r>
              <a:rPr lang="en-GB" sz="1800" dirty="0"/>
              <a:t>Kevlar is used for car tyres, bulletproof clothing, protective gloves, diving equipment, boots, helmets and fireproof clothing. </a:t>
            </a:r>
          </a:p>
        </p:txBody>
      </p:sp>
      <p:pic>
        <p:nvPicPr>
          <p:cNvPr id="5" name="Picture 4">
            <a:extLst>
              <a:ext uri="{FF2B5EF4-FFF2-40B4-BE49-F238E27FC236}">
                <a16:creationId xmlns:a16="http://schemas.microsoft.com/office/drawing/2014/main" id="{C2744D58-9C93-4BB4-8CF0-B31914D36382}"/>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5400000">
            <a:off x="5173004" y="2092815"/>
            <a:ext cx="5039808" cy="3932727"/>
          </a:xfrm>
          <a:prstGeom prst="rect">
            <a:avLst/>
          </a:prstGeom>
        </p:spPr>
      </p:pic>
      <p:sp>
        <p:nvSpPr>
          <p:cNvPr id="23" name="Rectangle 22">
            <a:extLst>
              <a:ext uri="{FF2B5EF4-FFF2-40B4-BE49-F238E27FC236}">
                <a16:creationId xmlns:a16="http://schemas.microsoft.com/office/drawing/2014/main" id="{92EEA676-B36E-4408-920B-C6F3D818F2A1}"/>
              </a:ext>
            </a:extLst>
          </p:cNvPr>
          <p:cNvSpPr/>
          <p:nvPr/>
        </p:nvSpPr>
        <p:spPr>
          <a:xfrm>
            <a:off x="6021127" y="2063698"/>
            <a:ext cx="3343562" cy="400110"/>
          </a:xfrm>
          <a:prstGeom prst="rect">
            <a:avLst/>
          </a:prstGeom>
        </p:spPr>
        <p:txBody>
          <a:bodyPr wrap="square">
            <a:spAutoFit/>
          </a:bodyPr>
          <a:lstStyle/>
          <a:p>
            <a:pPr algn="ctr"/>
            <a:r>
              <a:rPr lang="en-GB" sz="2000" b="1" dirty="0">
                <a:latin typeface="+mj-lt"/>
              </a:rPr>
              <a:t>Stephanie </a:t>
            </a:r>
            <a:r>
              <a:rPr lang="en-GB" sz="2000" b="1" dirty="0" err="1">
                <a:latin typeface="+mj-lt"/>
              </a:rPr>
              <a:t>Kwolek</a:t>
            </a:r>
            <a:endParaRPr lang="en-GB" sz="2000" b="1" dirty="0">
              <a:latin typeface="+mj-lt"/>
            </a:endParaRPr>
          </a:p>
        </p:txBody>
      </p:sp>
      <p:pic>
        <p:nvPicPr>
          <p:cNvPr id="28" name="Picture 27">
            <a:extLst>
              <a:ext uri="{FF2B5EF4-FFF2-40B4-BE49-F238E27FC236}">
                <a16:creationId xmlns:a16="http://schemas.microsoft.com/office/drawing/2014/main" id="{B3280A4B-59D6-4738-83B7-16B316E2C9B0}"/>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180437" y="2708160"/>
            <a:ext cx="3028218" cy="3402153"/>
          </a:xfrm>
          <a:prstGeom prst="rect">
            <a:avLst/>
          </a:prstGeom>
        </p:spPr>
      </p:pic>
    </p:spTree>
    <p:extLst>
      <p:ext uri="{BB962C8B-B14F-4D97-AF65-F5344CB8AC3E}">
        <p14:creationId xmlns:p14="http://schemas.microsoft.com/office/powerpoint/2010/main" val="14226416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
                                            <p:txEl>
                                              <p:pRg st="1" end="1"/>
                                            </p:txEl>
                                          </p:spTgt>
                                        </p:tgtEl>
                                        <p:attrNameLst>
                                          <p:attrName>style.visibility</p:attrName>
                                        </p:attrNameLst>
                                      </p:cBhvr>
                                      <p:to>
                                        <p:strVal val="visible"/>
                                      </p:to>
                                    </p:set>
                                    <p:animEffect transition="in" filter="fade">
                                      <p:cBhvr>
                                        <p:cTn id="7" dur="500"/>
                                        <p:tgtEl>
                                          <p:spTgt spid="2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5">
                                            <p:txEl>
                                              <p:pRg st="2" end="2"/>
                                            </p:txEl>
                                          </p:spTgt>
                                        </p:tgtEl>
                                        <p:attrNameLst>
                                          <p:attrName>style.visibility</p:attrName>
                                        </p:attrNameLst>
                                      </p:cBhvr>
                                      <p:to>
                                        <p:strVal val="visible"/>
                                      </p:to>
                                    </p:set>
                                    <p:animEffect transition="in" filter="fade">
                                      <p:cBhvr>
                                        <p:cTn id="12" dur="500"/>
                                        <p:tgtEl>
                                          <p:spTgt spid="2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5">
                                            <p:txEl>
                                              <p:pRg st="3" end="3"/>
                                            </p:txEl>
                                          </p:spTgt>
                                        </p:tgtEl>
                                        <p:attrNameLst>
                                          <p:attrName>style.visibility</p:attrName>
                                        </p:attrNameLst>
                                      </p:cBhvr>
                                      <p:to>
                                        <p:strVal val="visible"/>
                                      </p:to>
                                    </p:set>
                                    <p:animEffect transition="in" filter="fade">
                                      <p:cBhvr>
                                        <p:cTn id="17" dur="500"/>
                                        <p:tgtEl>
                                          <p:spTgt spid="25">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5">
                                            <p:txEl>
                                              <p:pRg st="4" end="4"/>
                                            </p:txEl>
                                          </p:spTgt>
                                        </p:tgtEl>
                                        <p:attrNameLst>
                                          <p:attrName>style.visibility</p:attrName>
                                        </p:attrNameLst>
                                      </p:cBhvr>
                                      <p:to>
                                        <p:strVal val="visible"/>
                                      </p:to>
                                    </p:set>
                                    <p:animEffect transition="in" filter="fade">
                                      <p:cBhvr>
                                        <p:cTn id="22" dur="500"/>
                                        <p:tgtEl>
                                          <p:spTgt spid="2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884238" y="865188"/>
            <a:ext cx="8923337" cy="584775"/>
          </a:xfrm>
          <a:prstGeom prst="rect">
            <a:avLst/>
          </a:prstGeom>
        </p:spPr>
        <p:txBody>
          <a:bodyPr wrap="square">
            <a:spAutoFit/>
          </a:bodyPr>
          <a:lstStyle/>
          <a:p>
            <a:pPr algn="ctr"/>
            <a:r>
              <a:rPr lang="en-GB" sz="3200" b="1" dirty="0">
                <a:latin typeface="+mj-lt"/>
              </a:rPr>
              <a:t>Inspirational Scientists</a:t>
            </a:r>
          </a:p>
        </p:txBody>
      </p:sp>
      <p:grpSp>
        <p:nvGrpSpPr>
          <p:cNvPr id="18" name="ICONS"/>
          <p:cNvGrpSpPr/>
          <p:nvPr/>
        </p:nvGrpSpPr>
        <p:grpSpPr>
          <a:xfrm>
            <a:off x="8919916" y="638330"/>
            <a:ext cx="1238498" cy="864000"/>
            <a:chOff x="7480751" y="621486"/>
            <a:chExt cx="1238498" cy="864000"/>
          </a:xfrm>
        </p:grpSpPr>
        <p:pic>
          <p:nvPicPr>
            <p:cNvPr id="24" name="Assessment"/>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22" name="Mental and Oral Starte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68200" y="621686"/>
              <a:ext cx="8636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Group Work"/>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9" name="Talking Partners"/>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7" name="Pairs"/>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5" name="Individual Work"/>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4" name="Whole Class"/>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480751" y="621486"/>
              <a:ext cx="1238498" cy="864000"/>
            </a:xfrm>
            <a:prstGeom prst="rect">
              <a:avLst/>
            </a:prstGeom>
          </p:spPr>
        </p:pic>
      </p:grpSp>
      <p:pic>
        <p:nvPicPr>
          <p:cNvPr id="7" name="Picture 6">
            <a:extLst>
              <a:ext uri="{FF2B5EF4-FFF2-40B4-BE49-F238E27FC236}">
                <a16:creationId xmlns:a16="http://schemas.microsoft.com/office/drawing/2014/main" id="{648DAC57-3E38-4841-9B44-589156ED355D}"/>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t="17960"/>
          <a:stretch/>
        </p:blipFill>
        <p:spPr>
          <a:xfrm>
            <a:off x="884238" y="1502330"/>
            <a:ext cx="8890000" cy="5157233"/>
          </a:xfrm>
          <a:prstGeom prst="rect">
            <a:avLst/>
          </a:prstGeom>
        </p:spPr>
      </p:pic>
      <p:pic>
        <p:nvPicPr>
          <p:cNvPr id="3" name="Picture 2">
            <a:extLst>
              <a:ext uri="{FF2B5EF4-FFF2-40B4-BE49-F238E27FC236}">
                <a16:creationId xmlns:a16="http://schemas.microsoft.com/office/drawing/2014/main" id="{06C2B26E-989F-4567-8149-E52ABE56CE2C}"/>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H="1">
            <a:off x="1023305" y="1490446"/>
            <a:ext cx="5534515" cy="5076754"/>
          </a:xfrm>
          <a:prstGeom prst="rect">
            <a:avLst/>
          </a:prstGeom>
        </p:spPr>
      </p:pic>
      <p:sp>
        <p:nvSpPr>
          <p:cNvPr id="25" name="TextBox 24">
            <a:extLst>
              <a:ext uri="{FF2B5EF4-FFF2-40B4-BE49-F238E27FC236}">
                <a16:creationId xmlns:a16="http://schemas.microsoft.com/office/drawing/2014/main" id="{12BDBCE1-C634-4BCE-B247-18B393E5583D}"/>
              </a:ext>
            </a:extLst>
          </p:cNvPr>
          <p:cNvSpPr txBox="1"/>
          <p:nvPr/>
        </p:nvSpPr>
        <p:spPr>
          <a:xfrm>
            <a:off x="1133520" y="1832219"/>
            <a:ext cx="4491425" cy="3409075"/>
          </a:xfrm>
          <a:prstGeom prst="rect">
            <a:avLst/>
          </a:prstGeom>
          <a:noFill/>
        </p:spPr>
        <p:txBody>
          <a:bodyPr wrap="square">
            <a:spAutoFit/>
          </a:bodyPr>
          <a:lstStyle/>
          <a:p>
            <a:pPr marL="285750" indent="-180000">
              <a:spcAft>
                <a:spcPts val="600"/>
              </a:spcAft>
              <a:buFont typeface="Arial" panose="020B0604020202020204" pitchFamily="34" charset="0"/>
              <a:buChar char="•"/>
            </a:pPr>
            <a:r>
              <a:rPr lang="en-GB" sz="1800" dirty="0"/>
              <a:t>Stephen Hawking was a famous scientist and theoretical astrophysicist. </a:t>
            </a:r>
          </a:p>
          <a:p>
            <a:pPr marL="285750" indent="-180000">
              <a:spcAft>
                <a:spcPts val="600"/>
              </a:spcAft>
              <a:buFont typeface="Arial" panose="020B0604020202020204" pitchFamily="34" charset="0"/>
              <a:buChar char="•"/>
            </a:pPr>
            <a:r>
              <a:rPr lang="en-GB" sz="1800" dirty="0"/>
              <a:t>He was diagnosed with Amyotrophic Lateral Sclerosis (ALS) aged 21 and given just two years to live. </a:t>
            </a:r>
          </a:p>
          <a:p>
            <a:pPr marL="285750" indent="-180000">
              <a:spcAft>
                <a:spcPts val="600"/>
              </a:spcAft>
              <a:buFont typeface="Arial" panose="020B0604020202020204" pitchFamily="34" charset="0"/>
              <a:buChar char="•"/>
            </a:pPr>
            <a:r>
              <a:rPr lang="en-GB" sz="1800" dirty="0"/>
              <a:t>However, Hawking lived until he was 76 and, during this time, he made a huge contribution to how we understand the universe. </a:t>
            </a:r>
          </a:p>
          <a:p>
            <a:pPr marL="285750" indent="-180000">
              <a:spcAft>
                <a:spcPts val="600"/>
              </a:spcAft>
              <a:buFont typeface="Arial" panose="020B0604020202020204" pitchFamily="34" charset="0"/>
              <a:buChar char="•"/>
            </a:pPr>
            <a:r>
              <a:rPr lang="en-GB" sz="1800" dirty="0"/>
              <a:t>He used a wheelchair and a computer with a voice synthesizer to talk. </a:t>
            </a:r>
          </a:p>
        </p:txBody>
      </p:sp>
      <p:pic>
        <p:nvPicPr>
          <p:cNvPr id="26" name="Picture 25">
            <a:extLst>
              <a:ext uri="{FF2B5EF4-FFF2-40B4-BE49-F238E27FC236}">
                <a16:creationId xmlns:a16="http://schemas.microsoft.com/office/drawing/2014/main" id="{CD822420-3430-44C9-97E6-66FA5855BCE4}"/>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H="1">
            <a:off x="1023305" y="1486907"/>
            <a:ext cx="5534515" cy="5076754"/>
          </a:xfrm>
          <a:prstGeom prst="rect">
            <a:avLst/>
          </a:prstGeom>
        </p:spPr>
      </p:pic>
      <p:sp>
        <p:nvSpPr>
          <p:cNvPr id="27" name="TextBox 26">
            <a:extLst>
              <a:ext uri="{FF2B5EF4-FFF2-40B4-BE49-F238E27FC236}">
                <a16:creationId xmlns:a16="http://schemas.microsoft.com/office/drawing/2014/main" id="{6CBD06D2-2DBA-47A3-9692-DA2EDD5E4B50}"/>
              </a:ext>
            </a:extLst>
          </p:cNvPr>
          <p:cNvSpPr txBox="1"/>
          <p:nvPr/>
        </p:nvSpPr>
        <p:spPr>
          <a:xfrm>
            <a:off x="1133520" y="2064470"/>
            <a:ext cx="4491425" cy="2108269"/>
          </a:xfrm>
          <a:prstGeom prst="rect">
            <a:avLst/>
          </a:prstGeom>
          <a:noFill/>
        </p:spPr>
        <p:txBody>
          <a:bodyPr wrap="square">
            <a:spAutoFit/>
          </a:bodyPr>
          <a:lstStyle/>
          <a:p>
            <a:pPr marL="285750" indent="-180000">
              <a:spcAft>
                <a:spcPts val="600"/>
              </a:spcAft>
              <a:buFont typeface="Arial" panose="020B0604020202020204" pitchFamily="34" charset="0"/>
              <a:buChar char="•"/>
            </a:pPr>
            <a:r>
              <a:rPr lang="en-GB" sz="1800" dirty="0"/>
              <a:t>Hawking developed theories about how black holes are formed, how they behave and where they can be found in the universe. </a:t>
            </a:r>
          </a:p>
          <a:p>
            <a:pPr marL="285750" indent="-180000">
              <a:spcAft>
                <a:spcPts val="600"/>
              </a:spcAft>
              <a:buFont typeface="Arial" panose="020B0604020202020204" pitchFamily="34" charset="0"/>
              <a:buChar char="•"/>
            </a:pPr>
            <a:r>
              <a:rPr lang="en-GB" sz="1800" dirty="0"/>
              <a:t>He also authored many books which have helped millions of people to understand difficult scientific concepts. </a:t>
            </a:r>
          </a:p>
        </p:txBody>
      </p:sp>
      <p:pic>
        <p:nvPicPr>
          <p:cNvPr id="5" name="Picture 4">
            <a:extLst>
              <a:ext uri="{FF2B5EF4-FFF2-40B4-BE49-F238E27FC236}">
                <a16:creationId xmlns:a16="http://schemas.microsoft.com/office/drawing/2014/main" id="{C2744D58-9C93-4BB4-8CF0-B31914D36382}"/>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5400000">
            <a:off x="5173004" y="2129761"/>
            <a:ext cx="5039808" cy="3932727"/>
          </a:xfrm>
          <a:prstGeom prst="rect">
            <a:avLst/>
          </a:prstGeom>
        </p:spPr>
      </p:pic>
      <p:pic>
        <p:nvPicPr>
          <p:cNvPr id="29" name="Picture 28">
            <a:extLst>
              <a:ext uri="{FF2B5EF4-FFF2-40B4-BE49-F238E27FC236}">
                <a16:creationId xmlns:a16="http://schemas.microsoft.com/office/drawing/2014/main" id="{9D1893BA-0932-4A1E-B607-E896FEEA804C}"/>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20895" r="14659"/>
          <a:stretch/>
        </p:blipFill>
        <p:spPr>
          <a:xfrm>
            <a:off x="6169891" y="3279037"/>
            <a:ext cx="3057236" cy="2875617"/>
          </a:xfrm>
          <a:prstGeom prst="rect">
            <a:avLst/>
          </a:prstGeom>
        </p:spPr>
      </p:pic>
      <p:sp>
        <p:nvSpPr>
          <p:cNvPr id="23" name="Rectangle 22">
            <a:extLst>
              <a:ext uri="{FF2B5EF4-FFF2-40B4-BE49-F238E27FC236}">
                <a16:creationId xmlns:a16="http://schemas.microsoft.com/office/drawing/2014/main" id="{92EEA676-B36E-4408-920B-C6F3D818F2A1}"/>
              </a:ext>
            </a:extLst>
          </p:cNvPr>
          <p:cNvSpPr/>
          <p:nvPr/>
        </p:nvSpPr>
        <p:spPr>
          <a:xfrm>
            <a:off x="6021127" y="2063698"/>
            <a:ext cx="3343562" cy="400110"/>
          </a:xfrm>
          <a:prstGeom prst="rect">
            <a:avLst/>
          </a:prstGeom>
        </p:spPr>
        <p:txBody>
          <a:bodyPr wrap="square">
            <a:spAutoFit/>
          </a:bodyPr>
          <a:lstStyle/>
          <a:p>
            <a:pPr algn="ctr"/>
            <a:r>
              <a:rPr lang="en-GB" sz="2000" b="1" dirty="0">
                <a:latin typeface="+mj-lt"/>
              </a:rPr>
              <a:t>Stephen Hawking</a:t>
            </a:r>
          </a:p>
        </p:txBody>
      </p:sp>
    </p:spTree>
    <p:extLst>
      <p:ext uri="{BB962C8B-B14F-4D97-AF65-F5344CB8AC3E}">
        <p14:creationId xmlns:p14="http://schemas.microsoft.com/office/powerpoint/2010/main" val="310138478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
                                            <p:txEl>
                                              <p:pRg st="1" end="1"/>
                                            </p:txEl>
                                          </p:spTgt>
                                        </p:tgtEl>
                                        <p:attrNameLst>
                                          <p:attrName>style.visibility</p:attrName>
                                        </p:attrNameLst>
                                      </p:cBhvr>
                                      <p:to>
                                        <p:strVal val="visible"/>
                                      </p:to>
                                    </p:set>
                                    <p:animEffect transition="in" filter="fade">
                                      <p:cBhvr>
                                        <p:cTn id="7" dur="500"/>
                                        <p:tgtEl>
                                          <p:spTgt spid="2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5">
                                            <p:txEl>
                                              <p:pRg st="2" end="2"/>
                                            </p:txEl>
                                          </p:spTgt>
                                        </p:tgtEl>
                                        <p:attrNameLst>
                                          <p:attrName>style.visibility</p:attrName>
                                        </p:attrNameLst>
                                      </p:cBhvr>
                                      <p:to>
                                        <p:strVal val="visible"/>
                                      </p:to>
                                    </p:set>
                                    <p:animEffect transition="in" filter="fade">
                                      <p:cBhvr>
                                        <p:cTn id="12" dur="500"/>
                                        <p:tgtEl>
                                          <p:spTgt spid="2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5">
                                            <p:txEl>
                                              <p:pRg st="3" end="3"/>
                                            </p:txEl>
                                          </p:spTgt>
                                        </p:tgtEl>
                                        <p:attrNameLst>
                                          <p:attrName>style.visibility</p:attrName>
                                        </p:attrNameLst>
                                      </p:cBhvr>
                                      <p:to>
                                        <p:strVal val="visible"/>
                                      </p:to>
                                    </p:set>
                                    <p:animEffect transition="in" filter="fade">
                                      <p:cBhvr>
                                        <p:cTn id="17" dur="500"/>
                                        <p:tgtEl>
                                          <p:spTgt spid="25">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fade">
                                      <p:cBhvr>
                                        <p:cTn id="22" dur="500"/>
                                        <p:tgtEl>
                                          <p:spTgt spid="26"/>
                                        </p:tgtEl>
                                      </p:cBhvr>
                                    </p:animEffect>
                                  </p:childTnLst>
                                </p:cTn>
                              </p:par>
                              <p:par>
                                <p:cTn id="23" presetID="10" presetClass="entr" presetSubtype="0" fill="hold" nodeType="withEffect">
                                  <p:stCondLst>
                                    <p:cond delay="0"/>
                                  </p:stCondLst>
                                  <p:childTnLst>
                                    <p:set>
                                      <p:cBhvr>
                                        <p:cTn id="24" dur="1" fill="hold">
                                          <p:stCondLst>
                                            <p:cond delay="0"/>
                                          </p:stCondLst>
                                        </p:cTn>
                                        <p:tgtEl>
                                          <p:spTgt spid="27">
                                            <p:txEl>
                                              <p:pRg st="0" end="0"/>
                                            </p:txEl>
                                          </p:spTgt>
                                        </p:tgtEl>
                                        <p:attrNameLst>
                                          <p:attrName>style.visibility</p:attrName>
                                        </p:attrNameLst>
                                      </p:cBhvr>
                                      <p:to>
                                        <p:strVal val="visible"/>
                                      </p:to>
                                    </p:set>
                                    <p:animEffect transition="in" filter="fade">
                                      <p:cBhvr>
                                        <p:cTn id="25" dur="500"/>
                                        <p:tgtEl>
                                          <p:spTgt spid="27">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27">
                                            <p:txEl>
                                              <p:pRg st="1" end="1"/>
                                            </p:txEl>
                                          </p:spTgt>
                                        </p:tgtEl>
                                        <p:attrNameLst>
                                          <p:attrName>style.visibility</p:attrName>
                                        </p:attrNameLst>
                                      </p:cBhvr>
                                      <p:to>
                                        <p:strVal val="visible"/>
                                      </p:to>
                                    </p:set>
                                    <p:animEffect transition="in" filter="fade">
                                      <p:cBhvr>
                                        <p:cTn id="30" dur="500"/>
                                        <p:tgtEl>
                                          <p:spTgt spid="2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884238" y="865188"/>
            <a:ext cx="8923337" cy="584775"/>
          </a:xfrm>
          <a:prstGeom prst="rect">
            <a:avLst/>
          </a:prstGeom>
        </p:spPr>
        <p:txBody>
          <a:bodyPr wrap="square">
            <a:spAutoFit/>
          </a:bodyPr>
          <a:lstStyle/>
          <a:p>
            <a:pPr algn="ctr"/>
            <a:r>
              <a:rPr lang="en-GB" sz="3200" b="1" dirty="0">
                <a:latin typeface="+mj-lt"/>
              </a:rPr>
              <a:t>Inspirational Scientists</a:t>
            </a:r>
          </a:p>
        </p:txBody>
      </p:sp>
      <p:grpSp>
        <p:nvGrpSpPr>
          <p:cNvPr id="18" name="ICONS"/>
          <p:cNvGrpSpPr/>
          <p:nvPr/>
        </p:nvGrpSpPr>
        <p:grpSpPr>
          <a:xfrm>
            <a:off x="8919916" y="638330"/>
            <a:ext cx="1238498" cy="864000"/>
            <a:chOff x="7480751" y="621486"/>
            <a:chExt cx="1238498" cy="864000"/>
          </a:xfrm>
        </p:grpSpPr>
        <p:pic>
          <p:nvPicPr>
            <p:cNvPr id="24" name="Assessment" hidden="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22" name="Mental and Oral Starter" hidden="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68200" y="621686"/>
              <a:ext cx="8636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Group Work" hidden="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9" name="Talking Partners" hidden="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7" name="Pairs" hidden="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5" name="Individual Work" hidden="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4" name="Whole Class"/>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480751" y="621486"/>
              <a:ext cx="1238498" cy="864000"/>
            </a:xfrm>
            <a:prstGeom prst="rect">
              <a:avLst/>
            </a:prstGeom>
          </p:spPr>
        </p:pic>
      </p:grpSp>
      <p:pic>
        <p:nvPicPr>
          <p:cNvPr id="7" name="Picture 6">
            <a:extLst>
              <a:ext uri="{FF2B5EF4-FFF2-40B4-BE49-F238E27FC236}">
                <a16:creationId xmlns:a16="http://schemas.microsoft.com/office/drawing/2014/main" id="{648DAC57-3E38-4841-9B44-589156ED355D}"/>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t="17960"/>
          <a:stretch/>
        </p:blipFill>
        <p:spPr>
          <a:xfrm>
            <a:off x="884238" y="1502330"/>
            <a:ext cx="8890000" cy="5157233"/>
          </a:xfrm>
          <a:prstGeom prst="rect">
            <a:avLst/>
          </a:prstGeom>
        </p:spPr>
      </p:pic>
      <p:pic>
        <p:nvPicPr>
          <p:cNvPr id="3" name="Picture 2">
            <a:extLst>
              <a:ext uri="{FF2B5EF4-FFF2-40B4-BE49-F238E27FC236}">
                <a16:creationId xmlns:a16="http://schemas.microsoft.com/office/drawing/2014/main" id="{06C2B26E-989F-4567-8149-E52ABE56CE2C}"/>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H="1">
            <a:off x="1023305" y="1490446"/>
            <a:ext cx="5534515" cy="5076754"/>
          </a:xfrm>
          <a:prstGeom prst="rect">
            <a:avLst/>
          </a:prstGeom>
        </p:spPr>
      </p:pic>
      <p:sp>
        <p:nvSpPr>
          <p:cNvPr id="25" name="TextBox 24">
            <a:extLst>
              <a:ext uri="{FF2B5EF4-FFF2-40B4-BE49-F238E27FC236}">
                <a16:creationId xmlns:a16="http://schemas.microsoft.com/office/drawing/2014/main" id="{12BDBCE1-C634-4BCE-B247-18B393E5583D}"/>
              </a:ext>
            </a:extLst>
          </p:cNvPr>
          <p:cNvSpPr txBox="1"/>
          <p:nvPr/>
        </p:nvSpPr>
        <p:spPr>
          <a:xfrm>
            <a:off x="1133520" y="1832219"/>
            <a:ext cx="4491425" cy="3847207"/>
          </a:xfrm>
          <a:prstGeom prst="rect">
            <a:avLst/>
          </a:prstGeom>
          <a:noFill/>
        </p:spPr>
        <p:txBody>
          <a:bodyPr wrap="square">
            <a:spAutoFit/>
          </a:bodyPr>
          <a:lstStyle/>
          <a:p>
            <a:pPr marL="285750" indent="-180000">
              <a:spcAft>
                <a:spcPts val="600"/>
              </a:spcAft>
              <a:buFont typeface="Arial" panose="020B0604020202020204" pitchFamily="34" charset="0"/>
              <a:buChar char="•"/>
            </a:pPr>
            <a:r>
              <a:rPr lang="en-GB" sz="1800" dirty="0"/>
              <a:t>Margaret Hamilton's work in computer engineering set the standard for the use of computers in space travel. </a:t>
            </a:r>
          </a:p>
          <a:p>
            <a:pPr marL="285750" indent="-180000">
              <a:spcAft>
                <a:spcPts val="600"/>
              </a:spcAft>
              <a:buFont typeface="Arial" panose="020B0604020202020204" pitchFamily="34" charset="0"/>
              <a:buChar char="•"/>
            </a:pPr>
            <a:r>
              <a:rPr lang="en-GB" sz="1800" dirty="0"/>
              <a:t>She was the first person to really understand how software and computer programs could be used to make things happen. </a:t>
            </a:r>
          </a:p>
          <a:p>
            <a:pPr marL="285750" indent="-180000">
              <a:spcAft>
                <a:spcPts val="600"/>
              </a:spcAft>
              <a:buFont typeface="Arial" panose="020B0604020202020204" pitchFamily="34" charset="0"/>
              <a:buChar char="•"/>
            </a:pPr>
            <a:r>
              <a:rPr lang="en-GB" sz="1800" dirty="0"/>
              <a:t>At that time, there were no earlier software projects to learn from, or classes in software engineering. Hamilton taught herself everything and referred to herself as a software engineer. </a:t>
            </a:r>
          </a:p>
        </p:txBody>
      </p:sp>
      <p:pic>
        <p:nvPicPr>
          <p:cNvPr id="26" name="Picture 25">
            <a:extLst>
              <a:ext uri="{FF2B5EF4-FFF2-40B4-BE49-F238E27FC236}">
                <a16:creationId xmlns:a16="http://schemas.microsoft.com/office/drawing/2014/main" id="{909627F0-BE12-44A5-BFE1-8E3F4B89ED16}"/>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H="1">
            <a:off x="1023304" y="1486907"/>
            <a:ext cx="5534515" cy="5076754"/>
          </a:xfrm>
          <a:prstGeom prst="rect">
            <a:avLst/>
          </a:prstGeom>
        </p:spPr>
      </p:pic>
      <p:sp>
        <p:nvSpPr>
          <p:cNvPr id="27" name="TextBox 26">
            <a:extLst>
              <a:ext uri="{FF2B5EF4-FFF2-40B4-BE49-F238E27FC236}">
                <a16:creationId xmlns:a16="http://schemas.microsoft.com/office/drawing/2014/main" id="{C0D54409-EAFC-4ECB-9291-8E3DAE95C069}"/>
              </a:ext>
            </a:extLst>
          </p:cNvPr>
          <p:cNvSpPr txBox="1"/>
          <p:nvPr/>
        </p:nvSpPr>
        <p:spPr>
          <a:xfrm>
            <a:off x="1133519" y="1828680"/>
            <a:ext cx="4491425" cy="4324261"/>
          </a:xfrm>
          <a:prstGeom prst="rect">
            <a:avLst/>
          </a:prstGeom>
          <a:noFill/>
        </p:spPr>
        <p:txBody>
          <a:bodyPr wrap="square">
            <a:spAutoFit/>
          </a:bodyPr>
          <a:lstStyle/>
          <a:p>
            <a:pPr marL="285750" indent="-180000">
              <a:spcAft>
                <a:spcPts val="600"/>
              </a:spcAft>
              <a:buFont typeface="Arial" panose="020B0604020202020204" pitchFamily="34" charset="0"/>
              <a:buChar char="•"/>
            </a:pPr>
            <a:r>
              <a:rPr lang="en-GB" sz="1800" dirty="0"/>
              <a:t>While working at NASA, Hamilton was responsible for programming the on-board flight software on the Apollo computers. She wrote code that was used to navigate and land spacecraft safely.</a:t>
            </a:r>
          </a:p>
          <a:p>
            <a:pPr marL="285750" indent="-180000">
              <a:spcAft>
                <a:spcPts val="600"/>
              </a:spcAft>
              <a:buFont typeface="Arial" panose="020B0604020202020204" pitchFamily="34" charset="0"/>
              <a:buChar char="•"/>
            </a:pPr>
            <a:r>
              <a:rPr lang="en-GB" sz="1800" dirty="0"/>
              <a:t>A problem with the Apollo computer becoming overloaded was overcome by a program Hamilton had written. If she had not added this program, the landing of the Apollo 11 spacecraft on the Moon (carrying the first people to set foot on the Moon, Neil Armstrong and Buzz Aldrin) would not have succeeded.</a:t>
            </a:r>
          </a:p>
        </p:txBody>
      </p:sp>
      <p:pic>
        <p:nvPicPr>
          <p:cNvPr id="5" name="Picture 4">
            <a:extLst>
              <a:ext uri="{FF2B5EF4-FFF2-40B4-BE49-F238E27FC236}">
                <a16:creationId xmlns:a16="http://schemas.microsoft.com/office/drawing/2014/main" id="{C2744D58-9C93-4BB4-8CF0-B31914D36382}"/>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5400000">
            <a:off x="5173004" y="2092815"/>
            <a:ext cx="5039808" cy="3932727"/>
          </a:xfrm>
          <a:prstGeom prst="rect">
            <a:avLst/>
          </a:prstGeom>
        </p:spPr>
      </p:pic>
      <p:sp>
        <p:nvSpPr>
          <p:cNvPr id="23" name="Rectangle 22">
            <a:extLst>
              <a:ext uri="{FF2B5EF4-FFF2-40B4-BE49-F238E27FC236}">
                <a16:creationId xmlns:a16="http://schemas.microsoft.com/office/drawing/2014/main" id="{92EEA676-B36E-4408-920B-C6F3D818F2A1}"/>
              </a:ext>
            </a:extLst>
          </p:cNvPr>
          <p:cNvSpPr/>
          <p:nvPr/>
        </p:nvSpPr>
        <p:spPr>
          <a:xfrm>
            <a:off x="6021127" y="2063698"/>
            <a:ext cx="3343562" cy="400110"/>
          </a:xfrm>
          <a:prstGeom prst="rect">
            <a:avLst/>
          </a:prstGeom>
        </p:spPr>
        <p:txBody>
          <a:bodyPr wrap="square">
            <a:spAutoFit/>
          </a:bodyPr>
          <a:lstStyle/>
          <a:p>
            <a:pPr algn="ctr"/>
            <a:r>
              <a:rPr lang="en-GB" sz="2000" b="1" dirty="0">
                <a:latin typeface="+mj-lt"/>
              </a:rPr>
              <a:t>Margaret Hamilton</a:t>
            </a:r>
          </a:p>
        </p:txBody>
      </p:sp>
      <p:pic>
        <p:nvPicPr>
          <p:cNvPr id="29" name="Picture 28">
            <a:extLst>
              <a:ext uri="{FF2B5EF4-FFF2-40B4-BE49-F238E27FC236}">
                <a16:creationId xmlns:a16="http://schemas.microsoft.com/office/drawing/2014/main" id="{22DC9A20-2891-46A2-AE39-00F87713D5E2}"/>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189172" y="2808922"/>
            <a:ext cx="3001010" cy="3306487"/>
          </a:xfrm>
          <a:prstGeom prst="rect">
            <a:avLst/>
          </a:prstGeom>
        </p:spPr>
      </p:pic>
    </p:spTree>
    <p:extLst>
      <p:ext uri="{BB962C8B-B14F-4D97-AF65-F5344CB8AC3E}">
        <p14:creationId xmlns:p14="http://schemas.microsoft.com/office/powerpoint/2010/main" val="15295251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
                                            <p:txEl>
                                              <p:pRg st="1" end="1"/>
                                            </p:txEl>
                                          </p:spTgt>
                                        </p:tgtEl>
                                        <p:attrNameLst>
                                          <p:attrName>style.visibility</p:attrName>
                                        </p:attrNameLst>
                                      </p:cBhvr>
                                      <p:to>
                                        <p:strVal val="visible"/>
                                      </p:to>
                                    </p:set>
                                    <p:animEffect transition="in" filter="fade">
                                      <p:cBhvr>
                                        <p:cTn id="7" dur="500"/>
                                        <p:tgtEl>
                                          <p:spTgt spid="2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5">
                                            <p:txEl>
                                              <p:pRg st="2" end="2"/>
                                            </p:txEl>
                                          </p:spTgt>
                                        </p:tgtEl>
                                        <p:attrNameLst>
                                          <p:attrName>style.visibility</p:attrName>
                                        </p:attrNameLst>
                                      </p:cBhvr>
                                      <p:to>
                                        <p:strVal val="visible"/>
                                      </p:to>
                                    </p:set>
                                    <p:animEffect transition="in" filter="fade">
                                      <p:cBhvr>
                                        <p:cTn id="12" dur="500"/>
                                        <p:tgtEl>
                                          <p:spTgt spid="2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fade">
                                      <p:cBhvr>
                                        <p:cTn id="17" dur="500"/>
                                        <p:tgtEl>
                                          <p:spTgt spid="26"/>
                                        </p:tgtEl>
                                      </p:cBhvr>
                                    </p:animEffect>
                                  </p:childTnLst>
                                </p:cTn>
                              </p:par>
                              <p:par>
                                <p:cTn id="18" presetID="10" presetClass="entr" presetSubtype="0" fill="hold" nodeType="withEffect">
                                  <p:stCondLst>
                                    <p:cond delay="0"/>
                                  </p:stCondLst>
                                  <p:childTnLst>
                                    <p:set>
                                      <p:cBhvr>
                                        <p:cTn id="19" dur="1" fill="hold">
                                          <p:stCondLst>
                                            <p:cond delay="0"/>
                                          </p:stCondLst>
                                        </p:cTn>
                                        <p:tgtEl>
                                          <p:spTgt spid="27">
                                            <p:txEl>
                                              <p:pRg st="0" end="0"/>
                                            </p:txEl>
                                          </p:spTgt>
                                        </p:tgtEl>
                                        <p:attrNameLst>
                                          <p:attrName>style.visibility</p:attrName>
                                        </p:attrNameLst>
                                      </p:cBhvr>
                                      <p:to>
                                        <p:strVal val="visible"/>
                                      </p:to>
                                    </p:set>
                                    <p:animEffect transition="in" filter="fade">
                                      <p:cBhvr>
                                        <p:cTn id="20" dur="500"/>
                                        <p:tgtEl>
                                          <p:spTgt spid="27">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7">
                                            <p:txEl>
                                              <p:pRg st="1" end="1"/>
                                            </p:txEl>
                                          </p:spTgt>
                                        </p:tgtEl>
                                        <p:attrNameLst>
                                          <p:attrName>style.visibility</p:attrName>
                                        </p:attrNameLst>
                                      </p:cBhvr>
                                      <p:to>
                                        <p:strVal val="visible"/>
                                      </p:to>
                                    </p:set>
                                    <p:animEffect transition="in" filter="fade">
                                      <p:cBhvr>
                                        <p:cTn id="25" dur="500"/>
                                        <p:tgtEl>
                                          <p:spTgt spid="2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884238" y="865188"/>
            <a:ext cx="8923337" cy="584775"/>
          </a:xfrm>
          <a:prstGeom prst="rect">
            <a:avLst/>
          </a:prstGeom>
        </p:spPr>
        <p:txBody>
          <a:bodyPr wrap="square">
            <a:spAutoFit/>
          </a:bodyPr>
          <a:lstStyle/>
          <a:p>
            <a:pPr algn="ctr"/>
            <a:r>
              <a:rPr lang="en-GB" sz="3200" b="1" dirty="0">
                <a:latin typeface="+mj-lt"/>
              </a:rPr>
              <a:t>Inspirational Scientists</a:t>
            </a:r>
          </a:p>
        </p:txBody>
      </p:sp>
      <p:grpSp>
        <p:nvGrpSpPr>
          <p:cNvPr id="18" name="ICONS"/>
          <p:cNvGrpSpPr/>
          <p:nvPr/>
        </p:nvGrpSpPr>
        <p:grpSpPr>
          <a:xfrm>
            <a:off x="8919916" y="638330"/>
            <a:ext cx="1238498" cy="864000"/>
            <a:chOff x="7480751" y="621486"/>
            <a:chExt cx="1238498" cy="864000"/>
          </a:xfrm>
        </p:grpSpPr>
        <p:pic>
          <p:nvPicPr>
            <p:cNvPr id="24" name="Assessment" hidden="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22" name="Mental and Oral Starter" hidden="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68200" y="621686"/>
              <a:ext cx="8636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Group Work" hidden="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9" name="Talking Partners" hidden="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7" name="Pairs" hidden="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5" name="Individual Work" hidden="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4" name="Whole Class"/>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480751" y="621486"/>
              <a:ext cx="1238498" cy="864000"/>
            </a:xfrm>
            <a:prstGeom prst="rect">
              <a:avLst/>
            </a:prstGeom>
          </p:spPr>
        </p:pic>
      </p:grpSp>
      <p:pic>
        <p:nvPicPr>
          <p:cNvPr id="7" name="Picture 6">
            <a:extLst>
              <a:ext uri="{FF2B5EF4-FFF2-40B4-BE49-F238E27FC236}">
                <a16:creationId xmlns:a16="http://schemas.microsoft.com/office/drawing/2014/main" id="{648DAC57-3E38-4841-9B44-589156ED355D}"/>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t="17960"/>
          <a:stretch/>
        </p:blipFill>
        <p:spPr>
          <a:xfrm>
            <a:off x="884238" y="1502330"/>
            <a:ext cx="8890000" cy="5157233"/>
          </a:xfrm>
          <a:prstGeom prst="rect">
            <a:avLst/>
          </a:prstGeom>
        </p:spPr>
      </p:pic>
      <p:pic>
        <p:nvPicPr>
          <p:cNvPr id="3" name="Picture 2">
            <a:extLst>
              <a:ext uri="{FF2B5EF4-FFF2-40B4-BE49-F238E27FC236}">
                <a16:creationId xmlns:a16="http://schemas.microsoft.com/office/drawing/2014/main" id="{06C2B26E-989F-4567-8149-E52ABE56CE2C}"/>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H="1">
            <a:off x="1023305" y="1490446"/>
            <a:ext cx="5534515" cy="5076754"/>
          </a:xfrm>
          <a:prstGeom prst="rect">
            <a:avLst/>
          </a:prstGeom>
        </p:spPr>
      </p:pic>
      <p:sp>
        <p:nvSpPr>
          <p:cNvPr id="25" name="TextBox 24">
            <a:extLst>
              <a:ext uri="{FF2B5EF4-FFF2-40B4-BE49-F238E27FC236}">
                <a16:creationId xmlns:a16="http://schemas.microsoft.com/office/drawing/2014/main" id="{12BDBCE1-C634-4BCE-B247-18B393E5583D}"/>
              </a:ext>
            </a:extLst>
          </p:cNvPr>
          <p:cNvSpPr txBox="1"/>
          <p:nvPr/>
        </p:nvSpPr>
        <p:spPr>
          <a:xfrm>
            <a:off x="1133520" y="2063698"/>
            <a:ext cx="4491425" cy="2185214"/>
          </a:xfrm>
          <a:prstGeom prst="rect">
            <a:avLst/>
          </a:prstGeom>
          <a:noFill/>
        </p:spPr>
        <p:txBody>
          <a:bodyPr wrap="square">
            <a:spAutoFit/>
          </a:bodyPr>
          <a:lstStyle/>
          <a:p>
            <a:pPr marL="285750" indent="-180000">
              <a:spcAft>
                <a:spcPts val="600"/>
              </a:spcAft>
              <a:buFont typeface="Arial" panose="020B0604020202020204" pitchFamily="34" charset="0"/>
              <a:buChar char="•"/>
            </a:pPr>
            <a:r>
              <a:rPr lang="en-GB" sz="1800" dirty="0"/>
              <a:t>Hayat </a:t>
            </a:r>
            <a:r>
              <a:rPr lang="en-GB" sz="1800" dirty="0" err="1"/>
              <a:t>Sindi</a:t>
            </a:r>
            <a:r>
              <a:rPr lang="en-GB" sz="1800" dirty="0"/>
              <a:t> was born in Makkah, Saudi Arabia. </a:t>
            </a:r>
          </a:p>
          <a:p>
            <a:pPr marL="285750" indent="-180000">
              <a:spcAft>
                <a:spcPts val="600"/>
              </a:spcAft>
              <a:buFont typeface="Arial" panose="020B0604020202020204" pitchFamily="34" charset="0"/>
              <a:buChar char="•"/>
            </a:pPr>
            <a:r>
              <a:rPr lang="en-GB" sz="1800" dirty="0"/>
              <a:t>She has a PhD in biotechnology and was the first female from the Gulf to earn this. </a:t>
            </a:r>
          </a:p>
          <a:p>
            <a:pPr marL="285750" indent="-180000">
              <a:spcAft>
                <a:spcPts val="600"/>
              </a:spcAft>
              <a:buFont typeface="Arial" panose="020B0604020202020204" pitchFamily="34" charset="0"/>
              <a:buChar char="•"/>
            </a:pPr>
            <a:r>
              <a:rPr lang="en-GB" sz="1800" dirty="0"/>
              <a:t>She is a biotechnologist and works to promote science education. </a:t>
            </a:r>
          </a:p>
        </p:txBody>
      </p:sp>
      <p:pic>
        <p:nvPicPr>
          <p:cNvPr id="26" name="Picture 25">
            <a:extLst>
              <a:ext uri="{FF2B5EF4-FFF2-40B4-BE49-F238E27FC236}">
                <a16:creationId xmlns:a16="http://schemas.microsoft.com/office/drawing/2014/main" id="{1F4F0434-6D38-4514-B9FA-5A765245B5F9}"/>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H="1">
            <a:off x="1024545" y="1486907"/>
            <a:ext cx="5534515" cy="5076754"/>
          </a:xfrm>
          <a:prstGeom prst="rect">
            <a:avLst/>
          </a:prstGeom>
        </p:spPr>
      </p:pic>
      <p:sp>
        <p:nvSpPr>
          <p:cNvPr id="27" name="TextBox 26">
            <a:extLst>
              <a:ext uri="{FF2B5EF4-FFF2-40B4-BE49-F238E27FC236}">
                <a16:creationId xmlns:a16="http://schemas.microsoft.com/office/drawing/2014/main" id="{79A2D0F1-BF8B-4C6E-8D86-674ED4C8FE4A}"/>
              </a:ext>
            </a:extLst>
          </p:cNvPr>
          <p:cNvSpPr txBox="1"/>
          <p:nvPr/>
        </p:nvSpPr>
        <p:spPr>
          <a:xfrm>
            <a:off x="1134760" y="1982306"/>
            <a:ext cx="4491425" cy="2739211"/>
          </a:xfrm>
          <a:prstGeom prst="rect">
            <a:avLst/>
          </a:prstGeom>
          <a:noFill/>
        </p:spPr>
        <p:txBody>
          <a:bodyPr wrap="square">
            <a:spAutoFit/>
          </a:bodyPr>
          <a:lstStyle/>
          <a:p>
            <a:pPr marL="285750" indent="-180000">
              <a:spcAft>
                <a:spcPts val="600"/>
              </a:spcAft>
              <a:buFont typeface="Arial" panose="020B0604020202020204" pitchFamily="34" charset="0"/>
              <a:buChar char="•"/>
            </a:pPr>
            <a:r>
              <a:rPr lang="en-GB" sz="1800" dirty="0" err="1"/>
              <a:t>Sindi</a:t>
            </a:r>
            <a:r>
              <a:rPr lang="en-GB" sz="1800" dirty="0"/>
              <a:t> co-founded a non-profit organisation that creates devices that diagnose disease. </a:t>
            </a:r>
          </a:p>
          <a:p>
            <a:pPr marL="285750" indent="-180000">
              <a:spcAft>
                <a:spcPts val="600"/>
              </a:spcAft>
              <a:buFont typeface="Arial" panose="020B0604020202020204" pitchFamily="34" charset="0"/>
              <a:buChar char="•"/>
            </a:pPr>
            <a:r>
              <a:rPr lang="en-GB" sz="1800" dirty="0"/>
              <a:t>These devices are low-cost and easy-to-use and have been designed for use in the developing world. </a:t>
            </a:r>
          </a:p>
          <a:p>
            <a:pPr marL="285750" indent="-180000">
              <a:spcAft>
                <a:spcPts val="600"/>
              </a:spcAft>
              <a:buFont typeface="Arial" panose="020B0604020202020204" pitchFamily="34" charset="0"/>
              <a:buChar char="•"/>
            </a:pPr>
            <a:r>
              <a:rPr lang="en-GB" sz="1800" dirty="0"/>
              <a:t>She also works to promote science education and innovation, especially to young people. </a:t>
            </a:r>
          </a:p>
        </p:txBody>
      </p:sp>
      <p:pic>
        <p:nvPicPr>
          <p:cNvPr id="5" name="Picture 4">
            <a:extLst>
              <a:ext uri="{FF2B5EF4-FFF2-40B4-BE49-F238E27FC236}">
                <a16:creationId xmlns:a16="http://schemas.microsoft.com/office/drawing/2014/main" id="{C2744D58-9C93-4BB4-8CF0-B31914D36382}"/>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5400000">
            <a:off x="5173004" y="2092815"/>
            <a:ext cx="5039808" cy="3932727"/>
          </a:xfrm>
          <a:prstGeom prst="rect">
            <a:avLst/>
          </a:prstGeom>
        </p:spPr>
      </p:pic>
      <p:sp>
        <p:nvSpPr>
          <p:cNvPr id="23" name="Rectangle 22">
            <a:extLst>
              <a:ext uri="{FF2B5EF4-FFF2-40B4-BE49-F238E27FC236}">
                <a16:creationId xmlns:a16="http://schemas.microsoft.com/office/drawing/2014/main" id="{92EEA676-B36E-4408-920B-C6F3D818F2A1}"/>
              </a:ext>
            </a:extLst>
          </p:cNvPr>
          <p:cNvSpPr/>
          <p:nvPr/>
        </p:nvSpPr>
        <p:spPr>
          <a:xfrm>
            <a:off x="6021127" y="2063698"/>
            <a:ext cx="3343562" cy="400110"/>
          </a:xfrm>
          <a:prstGeom prst="rect">
            <a:avLst/>
          </a:prstGeom>
        </p:spPr>
        <p:txBody>
          <a:bodyPr wrap="square">
            <a:spAutoFit/>
          </a:bodyPr>
          <a:lstStyle/>
          <a:p>
            <a:pPr algn="ctr"/>
            <a:r>
              <a:rPr lang="en-GB" sz="2000" b="1" dirty="0">
                <a:latin typeface="+mj-lt"/>
              </a:rPr>
              <a:t>Hayat </a:t>
            </a:r>
            <a:r>
              <a:rPr lang="en-GB" sz="2000" b="1" dirty="0" err="1">
                <a:latin typeface="+mj-lt"/>
              </a:rPr>
              <a:t>Sindi</a:t>
            </a:r>
            <a:endParaRPr lang="en-GB" sz="2000" b="1" dirty="0">
              <a:latin typeface="+mj-lt"/>
            </a:endParaRPr>
          </a:p>
        </p:txBody>
      </p:sp>
      <p:pic>
        <p:nvPicPr>
          <p:cNvPr id="29" name="Picture 28">
            <a:extLst>
              <a:ext uri="{FF2B5EF4-FFF2-40B4-BE49-F238E27FC236}">
                <a16:creationId xmlns:a16="http://schemas.microsoft.com/office/drawing/2014/main" id="{AB758158-5DD0-4D78-AB3F-964547130B40}"/>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242324" y="3330438"/>
            <a:ext cx="2929384" cy="2782159"/>
          </a:xfrm>
          <a:prstGeom prst="rect">
            <a:avLst/>
          </a:prstGeom>
        </p:spPr>
      </p:pic>
    </p:spTree>
    <p:extLst>
      <p:ext uri="{BB962C8B-B14F-4D97-AF65-F5344CB8AC3E}">
        <p14:creationId xmlns:p14="http://schemas.microsoft.com/office/powerpoint/2010/main" val="30277354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
                                            <p:txEl>
                                              <p:pRg st="1" end="1"/>
                                            </p:txEl>
                                          </p:spTgt>
                                        </p:tgtEl>
                                        <p:attrNameLst>
                                          <p:attrName>style.visibility</p:attrName>
                                        </p:attrNameLst>
                                      </p:cBhvr>
                                      <p:to>
                                        <p:strVal val="visible"/>
                                      </p:to>
                                    </p:set>
                                    <p:animEffect transition="in" filter="fade">
                                      <p:cBhvr>
                                        <p:cTn id="7" dur="500"/>
                                        <p:tgtEl>
                                          <p:spTgt spid="2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5">
                                            <p:txEl>
                                              <p:pRg st="2" end="2"/>
                                            </p:txEl>
                                          </p:spTgt>
                                        </p:tgtEl>
                                        <p:attrNameLst>
                                          <p:attrName>style.visibility</p:attrName>
                                        </p:attrNameLst>
                                      </p:cBhvr>
                                      <p:to>
                                        <p:strVal val="visible"/>
                                      </p:to>
                                    </p:set>
                                    <p:animEffect transition="in" filter="fade">
                                      <p:cBhvr>
                                        <p:cTn id="12" dur="500"/>
                                        <p:tgtEl>
                                          <p:spTgt spid="2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fade">
                                      <p:cBhvr>
                                        <p:cTn id="17" dur="500"/>
                                        <p:tgtEl>
                                          <p:spTgt spid="26"/>
                                        </p:tgtEl>
                                      </p:cBhvr>
                                    </p:animEffect>
                                  </p:childTnLst>
                                </p:cTn>
                              </p:par>
                              <p:par>
                                <p:cTn id="18" presetID="10" presetClass="entr" presetSubtype="0" fill="hold" nodeType="withEffect">
                                  <p:stCondLst>
                                    <p:cond delay="0"/>
                                  </p:stCondLst>
                                  <p:childTnLst>
                                    <p:set>
                                      <p:cBhvr>
                                        <p:cTn id="19" dur="1" fill="hold">
                                          <p:stCondLst>
                                            <p:cond delay="0"/>
                                          </p:stCondLst>
                                        </p:cTn>
                                        <p:tgtEl>
                                          <p:spTgt spid="27">
                                            <p:txEl>
                                              <p:pRg st="0" end="0"/>
                                            </p:txEl>
                                          </p:spTgt>
                                        </p:tgtEl>
                                        <p:attrNameLst>
                                          <p:attrName>style.visibility</p:attrName>
                                        </p:attrNameLst>
                                      </p:cBhvr>
                                      <p:to>
                                        <p:strVal val="visible"/>
                                      </p:to>
                                    </p:set>
                                    <p:animEffect transition="in" filter="fade">
                                      <p:cBhvr>
                                        <p:cTn id="20" dur="500"/>
                                        <p:tgtEl>
                                          <p:spTgt spid="27">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7">
                                            <p:txEl>
                                              <p:pRg st="1" end="1"/>
                                            </p:txEl>
                                          </p:spTgt>
                                        </p:tgtEl>
                                        <p:attrNameLst>
                                          <p:attrName>style.visibility</p:attrName>
                                        </p:attrNameLst>
                                      </p:cBhvr>
                                      <p:to>
                                        <p:strVal val="visible"/>
                                      </p:to>
                                    </p:set>
                                    <p:animEffect transition="in" filter="fade">
                                      <p:cBhvr>
                                        <p:cTn id="25" dur="500"/>
                                        <p:tgtEl>
                                          <p:spTgt spid="27">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27">
                                            <p:txEl>
                                              <p:pRg st="2" end="2"/>
                                            </p:txEl>
                                          </p:spTgt>
                                        </p:tgtEl>
                                        <p:attrNameLst>
                                          <p:attrName>style.visibility</p:attrName>
                                        </p:attrNameLst>
                                      </p:cBhvr>
                                      <p:to>
                                        <p:strVal val="visible"/>
                                      </p:to>
                                    </p:set>
                                    <p:animEffect transition="in" filter="fade">
                                      <p:cBhvr>
                                        <p:cTn id="30" dur="500"/>
                                        <p:tgtEl>
                                          <p:spTgt spid="2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hlinkClick r:id="rId2"/>
            <a:extLst>
              <a:ext uri="{FF2B5EF4-FFF2-40B4-BE49-F238E27FC236}">
                <a16:creationId xmlns:a16="http://schemas.microsoft.com/office/drawing/2014/main" id="{56F9CC61-B1EA-4DA8-8C5E-F2FF088FB263}"/>
              </a:ext>
            </a:extLst>
          </p:cNvPr>
          <p:cNvSpPr/>
          <p:nvPr/>
        </p:nvSpPr>
        <p:spPr>
          <a:xfrm>
            <a:off x="526473" y="138545"/>
            <a:ext cx="10021454" cy="2807855"/>
          </a:xfrm>
          <a:prstGeom prst="rect">
            <a:avLst/>
          </a:prstGeom>
          <a:solidFill>
            <a:srgbClr val="18A0DB">
              <a:alpha val="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a:hlinkClick r:id="rId3"/>
            <a:extLst>
              <a:ext uri="{FF2B5EF4-FFF2-40B4-BE49-F238E27FC236}">
                <a16:creationId xmlns:a16="http://schemas.microsoft.com/office/drawing/2014/main" id="{5170C954-74F5-484A-8DCC-8DC1327867C1}"/>
              </a:ext>
            </a:extLst>
          </p:cNvPr>
          <p:cNvSpPr/>
          <p:nvPr/>
        </p:nvSpPr>
        <p:spPr>
          <a:xfrm>
            <a:off x="180110" y="6310962"/>
            <a:ext cx="1177636" cy="1129002"/>
          </a:xfrm>
          <a:prstGeom prst="rect">
            <a:avLst/>
          </a:prstGeom>
          <a:solidFill>
            <a:srgbClr val="18A0DB">
              <a:alpha val="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21188628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884238" y="865188"/>
            <a:ext cx="8923337" cy="584775"/>
          </a:xfrm>
          <a:prstGeom prst="rect">
            <a:avLst/>
          </a:prstGeom>
        </p:spPr>
        <p:txBody>
          <a:bodyPr wrap="square">
            <a:spAutoFit/>
          </a:bodyPr>
          <a:lstStyle/>
          <a:p>
            <a:pPr algn="ctr"/>
            <a:r>
              <a:rPr lang="en-GB" sz="3200" b="1" dirty="0">
                <a:latin typeface="+mj-lt"/>
              </a:rPr>
              <a:t>You as a Scientist</a:t>
            </a:r>
          </a:p>
        </p:txBody>
      </p:sp>
      <p:grpSp>
        <p:nvGrpSpPr>
          <p:cNvPr id="18" name="ICONS"/>
          <p:cNvGrpSpPr/>
          <p:nvPr/>
        </p:nvGrpSpPr>
        <p:grpSpPr>
          <a:xfrm>
            <a:off x="8919916" y="638330"/>
            <a:ext cx="1238498" cy="864000"/>
            <a:chOff x="7480751" y="621486"/>
            <a:chExt cx="1238498" cy="864000"/>
          </a:xfrm>
        </p:grpSpPr>
        <p:pic>
          <p:nvPicPr>
            <p:cNvPr id="24" name="Assessment" hidden="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22" name="Mental and Oral Starter" hidden="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68200" y="621686"/>
              <a:ext cx="8636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Group Work" hidden="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9" name="Talking Partners" hidden="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7" name="Pairs" hidden="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5" name="Individual Work" hidden="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4" name="Whole Class"/>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480751" y="621486"/>
              <a:ext cx="1238498" cy="864000"/>
            </a:xfrm>
            <a:prstGeom prst="rect">
              <a:avLst/>
            </a:prstGeom>
          </p:spPr>
        </p:pic>
      </p:grpSp>
      <p:sp>
        <p:nvSpPr>
          <p:cNvPr id="25" name="Rectangle 30">
            <a:extLst>
              <a:ext uri="{FF2B5EF4-FFF2-40B4-BE49-F238E27FC236}">
                <a16:creationId xmlns:a16="http://schemas.microsoft.com/office/drawing/2014/main" id="{1463DB58-EAD4-4D13-A0EB-A4337252A9FE}"/>
              </a:ext>
            </a:extLst>
          </p:cNvPr>
          <p:cNvSpPr/>
          <p:nvPr/>
        </p:nvSpPr>
        <p:spPr>
          <a:xfrm>
            <a:off x="901700" y="1519692"/>
            <a:ext cx="8556336" cy="584775"/>
          </a:xfrm>
          <a:custGeom>
            <a:avLst/>
            <a:gdLst>
              <a:gd name="connsiteX0" fmla="*/ 0 w 8872539"/>
              <a:gd name="connsiteY0" fmla="*/ 0 h 534030"/>
              <a:gd name="connsiteX1" fmla="*/ 8872539 w 8872539"/>
              <a:gd name="connsiteY1" fmla="*/ 0 h 534030"/>
              <a:gd name="connsiteX2" fmla="*/ 8872539 w 8872539"/>
              <a:gd name="connsiteY2" fmla="*/ 534030 h 534030"/>
              <a:gd name="connsiteX3" fmla="*/ 0 w 8872539"/>
              <a:gd name="connsiteY3" fmla="*/ 534030 h 534030"/>
              <a:gd name="connsiteX4" fmla="*/ 0 w 8872539"/>
              <a:gd name="connsiteY4" fmla="*/ 0 h 534030"/>
              <a:gd name="connsiteX0" fmla="*/ 0 w 8872539"/>
              <a:gd name="connsiteY0" fmla="*/ 0 h 534030"/>
              <a:gd name="connsiteX1" fmla="*/ 8447667 w 8872539"/>
              <a:gd name="connsiteY1" fmla="*/ 0 h 534030"/>
              <a:gd name="connsiteX2" fmla="*/ 8872539 w 8872539"/>
              <a:gd name="connsiteY2" fmla="*/ 534030 h 534030"/>
              <a:gd name="connsiteX3" fmla="*/ 0 w 8872539"/>
              <a:gd name="connsiteY3" fmla="*/ 534030 h 534030"/>
              <a:gd name="connsiteX4" fmla="*/ 0 w 8872539"/>
              <a:gd name="connsiteY4" fmla="*/ 0 h 5340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72539" h="534030">
                <a:moveTo>
                  <a:pt x="0" y="0"/>
                </a:moveTo>
                <a:lnTo>
                  <a:pt x="8447667" y="0"/>
                </a:lnTo>
                <a:lnTo>
                  <a:pt x="8872539" y="534030"/>
                </a:lnTo>
                <a:lnTo>
                  <a:pt x="0" y="534030"/>
                </a:lnTo>
                <a:lnTo>
                  <a:pt x="0" y="0"/>
                </a:lnTo>
                <a:close/>
              </a:path>
            </a:pathLst>
          </a:custGeom>
          <a:solidFill>
            <a:srgbClr val="9B9BCD"/>
          </a:solidFill>
          <a:ln w="38100">
            <a:solidFill>
              <a:srgbClr val="9B9BCD"/>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noAutofit/>
          </a:bodyPr>
          <a:lstStyle/>
          <a:p>
            <a:endParaRPr lang="en-GB" dirty="0">
              <a:solidFill>
                <a:schemeClr val="tx1"/>
              </a:solidFill>
            </a:endParaRPr>
          </a:p>
        </p:txBody>
      </p:sp>
      <p:sp>
        <p:nvSpPr>
          <p:cNvPr id="26" name="Rectangle 30">
            <a:extLst>
              <a:ext uri="{FF2B5EF4-FFF2-40B4-BE49-F238E27FC236}">
                <a16:creationId xmlns:a16="http://schemas.microsoft.com/office/drawing/2014/main" id="{C0ABFF25-017F-43D2-9DBA-A45510A31FEA}"/>
              </a:ext>
            </a:extLst>
          </p:cNvPr>
          <p:cNvSpPr/>
          <p:nvPr/>
        </p:nvSpPr>
        <p:spPr>
          <a:xfrm>
            <a:off x="901700" y="1486773"/>
            <a:ext cx="8419091" cy="534030"/>
          </a:xfrm>
          <a:custGeom>
            <a:avLst/>
            <a:gdLst>
              <a:gd name="connsiteX0" fmla="*/ 0 w 8872539"/>
              <a:gd name="connsiteY0" fmla="*/ 0 h 534030"/>
              <a:gd name="connsiteX1" fmla="*/ 8872539 w 8872539"/>
              <a:gd name="connsiteY1" fmla="*/ 0 h 534030"/>
              <a:gd name="connsiteX2" fmla="*/ 8872539 w 8872539"/>
              <a:gd name="connsiteY2" fmla="*/ 534030 h 534030"/>
              <a:gd name="connsiteX3" fmla="*/ 0 w 8872539"/>
              <a:gd name="connsiteY3" fmla="*/ 534030 h 534030"/>
              <a:gd name="connsiteX4" fmla="*/ 0 w 8872539"/>
              <a:gd name="connsiteY4" fmla="*/ 0 h 534030"/>
              <a:gd name="connsiteX0" fmla="*/ 0 w 8872539"/>
              <a:gd name="connsiteY0" fmla="*/ 0 h 534030"/>
              <a:gd name="connsiteX1" fmla="*/ 8447667 w 8872539"/>
              <a:gd name="connsiteY1" fmla="*/ 0 h 534030"/>
              <a:gd name="connsiteX2" fmla="*/ 8872539 w 8872539"/>
              <a:gd name="connsiteY2" fmla="*/ 534030 h 534030"/>
              <a:gd name="connsiteX3" fmla="*/ 0 w 8872539"/>
              <a:gd name="connsiteY3" fmla="*/ 534030 h 534030"/>
              <a:gd name="connsiteX4" fmla="*/ 0 w 8872539"/>
              <a:gd name="connsiteY4" fmla="*/ 0 h 5340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72539" h="534030">
                <a:moveTo>
                  <a:pt x="0" y="0"/>
                </a:moveTo>
                <a:lnTo>
                  <a:pt x="8447667" y="0"/>
                </a:lnTo>
                <a:lnTo>
                  <a:pt x="8872539" y="534030"/>
                </a:lnTo>
                <a:lnTo>
                  <a:pt x="0" y="534030"/>
                </a:lnTo>
                <a:lnTo>
                  <a:pt x="0" y="0"/>
                </a:lnTo>
                <a:close/>
              </a:path>
            </a:pathLst>
          </a:custGeom>
          <a:solidFill>
            <a:schemeClr val="bg1"/>
          </a:solidFill>
          <a:ln w="38100">
            <a:solidFill>
              <a:srgbClr val="4A3581"/>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r>
              <a:rPr lang="en-GB" dirty="0">
                <a:solidFill>
                  <a:schemeClr val="tx1"/>
                </a:solidFill>
              </a:rPr>
              <a:t>What qualities and skills do the scientists we have looked at have?</a:t>
            </a:r>
          </a:p>
        </p:txBody>
      </p:sp>
      <p:sp>
        <p:nvSpPr>
          <p:cNvPr id="2" name="Rectangle 1">
            <a:extLst>
              <a:ext uri="{FF2B5EF4-FFF2-40B4-BE49-F238E27FC236}">
                <a16:creationId xmlns:a16="http://schemas.microsoft.com/office/drawing/2014/main" id="{E51F79EB-A8FE-4AE3-8477-BA5FA6365E49}"/>
              </a:ext>
            </a:extLst>
          </p:cNvPr>
          <p:cNvSpPr/>
          <p:nvPr/>
        </p:nvSpPr>
        <p:spPr>
          <a:xfrm>
            <a:off x="901700" y="2187760"/>
            <a:ext cx="8872538" cy="4471803"/>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a:extLst>
              <a:ext uri="{FF2B5EF4-FFF2-40B4-BE49-F238E27FC236}">
                <a16:creationId xmlns:a16="http://schemas.microsoft.com/office/drawing/2014/main" id="{EBBE0B36-6201-4AE9-9D29-C8889442627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47354" y="4317899"/>
            <a:ext cx="2959628" cy="2341664"/>
          </a:xfrm>
          <a:prstGeom prst="rect">
            <a:avLst/>
          </a:prstGeom>
        </p:spPr>
      </p:pic>
      <p:pic>
        <p:nvPicPr>
          <p:cNvPr id="13" name="Picture 12">
            <a:extLst>
              <a:ext uri="{FF2B5EF4-FFF2-40B4-BE49-F238E27FC236}">
                <a16:creationId xmlns:a16="http://schemas.microsoft.com/office/drawing/2014/main" id="{0A54F767-1051-4E46-959A-5ED730E14A78}"/>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330439" y="4164270"/>
            <a:ext cx="2271087" cy="2502264"/>
          </a:xfrm>
          <a:prstGeom prst="rect">
            <a:avLst/>
          </a:prstGeom>
        </p:spPr>
      </p:pic>
      <p:pic>
        <p:nvPicPr>
          <p:cNvPr id="21" name="Picture 20">
            <a:extLst>
              <a:ext uri="{FF2B5EF4-FFF2-40B4-BE49-F238E27FC236}">
                <a16:creationId xmlns:a16="http://schemas.microsoft.com/office/drawing/2014/main" id="{3B46F77A-5BBF-4083-B5E8-7667EA8A2CB4}"/>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444882" y="4031706"/>
            <a:ext cx="2345231" cy="2634828"/>
          </a:xfrm>
          <a:prstGeom prst="rect">
            <a:avLst/>
          </a:prstGeom>
        </p:spPr>
      </p:pic>
      <p:pic>
        <p:nvPicPr>
          <p:cNvPr id="29" name="Picture 28">
            <a:extLst>
              <a:ext uri="{FF2B5EF4-FFF2-40B4-BE49-F238E27FC236}">
                <a16:creationId xmlns:a16="http://schemas.microsoft.com/office/drawing/2014/main" id="{098573DE-0519-4DD8-95E6-0A6AB9486EA4}"/>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468697" y="4633658"/>
            <a:ext cx="3342118" cy="2025906"/>
          </a:xfrm>
          <a:prstGeom prst="rect">
            <a:avLst/>
          </a:prstGeom>
        </p:spPr>
      </p:pic>
      <p:pic>
        <p:nvPicPr>
          <p:cNvPr id="10" name="Picture 9">
            <a:extLst>
              <a:ext uri="{FF2B5EF4-FFF2-40B4-BE49-F238E27FC236}">
                <a16:creationId xmlns:a16="http://schemas.microsoft.com/office/drawing/2014/main" id="{52B7B2AA-0844-40F0-A43D-3732A89E7A3B}"/>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085308" y="3990118"/>
            <a:ext cx="2808578" cy="2667424"/>
          </a:xfrm>
          <a:prstGeom prst="rect">
            <a:avLst/>
          </a:prstGeom>
        </p:spPr>
      </p:pic>
      <p:sp>
        <p:nvSpPr>
          <p:cNvPr id="3" name="Rectangle 2">
            <a:extLst>
              <a:ext uri="{FF2B5EF4-FFF2-40B4-BE49-F238E27FC236}">
                <a16:creationId xmlns:a16="http://schemas.microsoft.com/office/drawing/2014/main" id="{3C0CD6E0-EDAA-44E8-980B-B415C3F24E38}"/>
              </a:ext>
            </a:extLst>
          </p:cNvPr>
          <p:cNvSpPr/>
          <p:nvPr/>
        </p:nvSpPr>
        <p:spPr>
          <a:xfrm>
            <a:off x="4978113" y="5968635"/>
            <a:ext cx="4796125" cy="584775"/>
          </a:xfrm>
          <a:prstGeom prst="rect">
            <a:avLst/>
          </a:prstGeom>
          <a:solidFill>
            <a:srgbClr val="E84D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800" dirty="0"/>
              <a:t>Could you be a scientist? </a:t>
            </a:r>
          </a:p>
        </p:txBody>
      </p:sp>
      <p:sp>
        <p:nvSpPr>
          <p:cNvPr id="34" name="TextBox 33">
            <a:extLst>
              <a:ext uri="{FF2B5EF4-FFF2-40B4-BE49-F238E27FC236}">
                <a16:creationId xmlns:a16="http://schemas.microsoft.com/office/drawing/2014/main" id="{DF5C90D3-37F4-4885-8771-84591AD6A1CA}"/>
              </a:ext>
            </a:extLst>
          </p:cNvPr>
          <p:cNvSpPr txBox="1"/>
          <p:nvPr/>
        </p:nvSpPr>
        <p:spPr>
          <a:xfrm>
            <a:off x="987482" y="2291391"/>
            <a:ext cx="6844954" cy="1356012"/>
          </a:xfrm>
          <a:prstGeom prst="rect">
            <a:avLst/>
          </a:prstGeom>
          <a:noFill/>
        </p:spPr>
        <p:txBody>
          <a:bodyPr wrap="square">
            <a:spAutoFit/>
          </a:bodyPr>
          <a:lstStyle/>
          <a:p>
            <a:r>
              <a:rPr lang="en-GB" dirty="0"/>
              <a:t>In your group you have 5 minutes to write down as many qualities and skills as you can think of.</a:t>
            </a:r>
          </a:p>
          <a:p>
            <a:endParaRPr lang="en-GB" dirty="0"/>
          </a:p>
          <a:p>
            <a:r>
              <a:rPr lang="en-GB" dirty="0"/>
              <a:t>Think about which of these attributes you have yourself.</a:t>
            </a:r>
          </a:p>
        </p:txBody>
      </p:sp>
    </p:spTree>
    <p:extLst>
      <p:ext uri="{BB962C8B-B14F-4D97-AF65-F5344CB8AC3E}">
        <p14:creationId xmlns:p14="http://schemas.microsoft.com/office/powerpoint/2010/main" val="151596800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C4ECB23-5406-41BE-AB85-04484488FE1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8423" t="14077" r="8586" b="30873"/>
          <a:stretch/>
        </p:blipFill>
        <p:spPr>
          <a:xfrm>
            <a:off x="901700" y="2497938"/>
            <a:ext cx="8872538" cy="4161625"/>
          </a:xfrm>
          <a:prstGeom prst="rect">
            <a:avLst/>
          </a:prstGeom>
        </p:spPr>
      </p:pic>
      <p:sp>
        <p:nvSpPr>
          <p:cNvPr id="32" name="Rectangle 30">
            <a:extLst>
              <a:ext uri="{FF2B5EF4-FFF2-40B4-BE49-F238E27FC236}">
                <a16:creationId xmlns:a16="http://schemas.microsoft.com/office/drawing/2014/main" id="{31A2A481-F67D-4526-8E1D-A15DB417FA85}"/>
              </a:ext>
            </a:extLst>
          </p:cNvPr>
          <p:cNvSpPr/>
          <p:nvPr/>
        </p:nvSpPr>
        <p:spPr>
          <a:xfrm>
            <a:off x="901700" y="1755295"/>
            <a:ext cx="3753427" cy="534030"/>
          </a:xfrm>
          <a:custGeom>
            <a:avLst/>
            <a:gdLst>
              <a:gd name="connsiteX0" fmla="*/ 0 w 8872539"/>
              <a:gd name="connsiteY0" fmla="*/ 0 h 534030"/>
              <a:gd name="connsiteX1" fmla="*/ 8872539 w 8872539"/>
              <a:gd name="connsiteY1" fmla="*/ 0 h 534030"/>
              <a:gd name="connsiteX2" fmla="*/ 8872539 w 8872539"/>
              <a:gd name="connsiteY2" fmla="*/ 534030 h 534030"/>
              <a:gd name="connsiteX3" fmla="*/ 0 w 8872539"/>
              <a:gd name="connsiteY3" fmla="*/ 534030 h 534030"/>
              <a:gd name="connsiteX4" fmla="*/ 0 w 8872539"/>
              <a:gd name="connsiteY4" fmla="*/ 0 h 534030"/>
              <a:gd name="connsiteX0" fmla="*/ 0 w 8872539"/>
              <a:gd name="connsiteY0" fmla="*/ 0 h 534030"/>
              <a:gd name="connsiteX1" fmla="*/ 8447667 w 8872539"/>
              <a:gd name="connsiteY1" fmla="*/ 0 h 534030"/>
              <a:gd name="connsiteX2" fmla="*/ 8872539 w 8872539"/>
              <a:gd name="connsiteY2" fmla="*/ 534030 h 534030"/>
              <a:gd name="connsiteX3" fmla="*/ 0 w 8872539"/>
              <a:gd name="connsiteY3" fmla="*/ 534030 h 534030"/>
              <a:gd name="connsiteX4" fmla="*/ 0 w 8872539"/>
              <a:gd name="connsiteY4" fmla="*/ 0 h 5340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72539" h="534030">
                <a:moveTo>
                  <a:pt x="0" y="0"/>
                </a:moveTo>
                <a:lnTo>
                  <a:pt x="8447667" y="0"/>
                </a:lnTo>
                <a:lnTo>
                  <a:pt x="8872539" y="534030"/>
                </a:lnTo>
                <a:lnTo>
                  <a:pt x="0" y="534030"/>
                </a:lnTo>
                <a:lnTo>
                  <a:pt x="0" y="0"/>
                </a:lnTo>
                <a:close/>
              </a:path>
            </a:pathLst>
          </a:custGeom>
          <a:solidFill>
            <a:srgbClr val="9B9BCD"/>
          </a:solidFill>
          <a:ln w="38100">
            <a:solidFill>
              <a:srgbClr val="9B9BCD"/>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noAutofit/>
          </a:bodyPr>
          <a:lstStyle/>
          <a:p>
            <a:endParaRPr lang="en-GB" dirty="0">
              <a:solidFill>
                <a:schemeClr val="tx1"/>
              </a:solidFill>
            </a:endParaRPr>
          </a:p>
        </p:txBody>
      </p:sp>
      <p:sp>
        <p:nvSpPr>
          <p:cNvPr id="12" name="Rectangle 11"/>
          <p:cNvSpPr/>
          <p:nvPr/>
        </p:nvSpPr>
        <p:spPr>
          <a:xfrm>
            <a:off x="884238" y="865188"/>
            <a:ext cx="8923337" cy="584775"/>
          </a:xfrm>
          <a:prstGeom prst="rect">
            <a:avLst/>
          </a:prstGeom>
        </p:spPr>
        <p:txBody>
          <a:bodyPr wrap="square">
            <a:spAutoFit/>
          </a:bodyPr>
          <a:lstStyle/>
          <a:p>
            <a:pPr algn="ctr"/>
            <a:r>
              <a:rPr lang="en-GB" sz="3200" b="1" dirty="0">
                <a:latin typeface="+mj-lt"/>
              </a:rPr>
              <a:t>You as a Scientist</a:t>
            </a:r>
          </a:p>
        </p:txBody>
      </p:sp>
      <p:grpSp>
        <p:nvGrpSpPr>
          <p:cNvPr id="18" name="ICONS"/>
          <p:cNvGrpSpPr/>
          <p:nvPr/>
        </p:nvGrpSpPr>
        <p:grpSpPr>
          <a:xfrm>
            <a:off x="8919916" y="638330"/>
            <a:ext cx="1238498" cy="864000"/>
            <a:chOff x="7480751" y="621486"/>
            <a:chExt cx="1238498" cy="864000"/>
          </a:xfrm>
        </p:grpSpPr>
        <p:pic>
          <p:nvPicPr>
            <p:cNvPr id="24" name="Assessment" hidden="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22" name="Mental and Oral Starter" hidden="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668200" y="621686"/>
              <a:ext cx="8636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Group Work" hidden="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9" name="Talking Partners" hidden="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7" name="Pairs" hidden="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5" name="Individual Work" hidden="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4" name="Whole Class"/>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480751" y="621486"/>
              <a:ext cx="1238498" cy="864000"/>
            </a:xfrm>
            <a:prstGeom prst="rect">
              <a:avLst/>
            </a:prstGeom>
          </p:spPr>
        </p:pic>
      </p:grpSp>
      <p:sp>
        <p:nvSpPr>
          <p:cNvPr id="31" name="Rectangle 30">
            <a:extLst>
              <a:ext uri="{FF2B5EF4-FFF2-40B4-BE49-F238E27FC236}">
                <a16:creationId xmlns:a16="http://schemas.microsoft.com/office/drawing/2014/main" id="{1E50D45E-51F9-412C-9169-BC49A7A35A74}"/>
              </a:ext>
            </a:extLst>
          </p:cNvPr>
          <p:cNvSpPr/>
          <p:nvPr/>
        </p:nvSpPr>
        <p:spPr>
          <a:xfrm>
            <a:off x="901701" y="1687163"/>
            <a:ext cx="3614882" cy="534030"/>
          </a:xfrm>
          <a:custGeom>
            <a:avLst/>
            <a:gdLst>
              <a:gd name="connsiteX0" fmla="*/ 0 w 8872539"/>
              <a:gd name="connsiteY0" fmla="*/ 0 h 534030"/>
              <a:gd name="connsiteX1" fmla="*/ 8872539 w 8872539"/>
              <a:gd name="connsiteY1" fmla="*/ 0 h 534030"/>
              <a:gd name="connsiteX2" fmla="*/ 8872539 w 8872539"/>
              <a:gd name="connsiteY2" fmla="*/ 534030 h 534030"/>
              <a:gd name="connsiteX3" fmla="*/ 0 w 8872539"/>
              <a:gd name="connsiteY3" fmla="*/ 534030 h 534030"/>
              <a:gd name="connsiteX4" fmla="*/ 0 w 8872539"/>
              <a:gd name="connsiteY4" fmla="*/ 0 h 534030"/>
              <a:gd name="connsiteX0" fmla="*/ 0 w 8872539"/>
              <a:gd name="connsiteY0" fmla="*/ 0 h 534030"/>
              <a:gd name="connsiteX1" fmla="*/ 8447667 w 8872539"/>
              <a:gd name="connsiteY1" fmla="*/ 0 h 534030"/>
              <a:gd name="connsiteX2" fmla="*/ 8872539 w 8872539"/>
              <a:gd name="connsiteY2" fmla="*/ 534030 h 534030"/>
              <a:gd name="connsiteX3" fmla="*/ 0 w 8872539"/>
              <a:gd name="connsiteY3" fmla="*/ 534030 h 534030"/>
              <a:gd name="connsiteX4" fmla="*/ 0 w 8872539"/>
              <a:gd name="connsiteY4" fmla="*/ 0 h 5340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72539" h="534030">
                <a:moveTo>
                  <a:pt x="0" y="0"/>
                </a:moveTo>
                <a:lnTo>
                  <a:pt x="8447667" y="0"/>
                </a:lnTo>
                <a:lnTo>
                  <a:pt x="8872539" y="534030"/>
                </a:lnTo>
                <a:lnTo>
                  <a:pt x="0" y="534030"/>
                </a:lnTo>
                <a:lnTo>
                  <a:pt x="0" y="0"/>
                </a:lnTo>
                <a:close/>
              </a:path>
            </a:pathLst>
          </a:custGeom>
          <a:solidFill>
            <a:schemeClr val="bg1"/>
          </a:solidFill>
          <a:ln w="38100">
            <a:solidFill>
              <a:srgbClr val="4A3581"/>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r>
              <a:rPr lang="en-GB" dirty="0">
                <a:solidFill>
                  <a:schemeClr val="tx1"/>
                </a:solidFill>
              </a:rPr>
              <a:t>With your partner, discuss: </a:t>
            </a:r>
            <a:endParaRPr lang="en-GB" b="1" dirty="0">
              <a:solidFill>
                <a:schemeClr val="tx1"/>
              </a:solidFill>
            </a:endParaRPr>
          </a:p>
        </p:txBody>
      </p:sp>
      <p:pic>
        <p:nvPicPr>
          <p:cNvPr id="5" name="Picture 4">
            <a:extLst>
              <a:ext uri="{FF2B5EF4-FFF2-40B4-BE49-F238E27FC236}">
                <a16:creationId xmlns:a16="http://schemas.microsoft.com/office/drawing/2014/main" id="{7290E737-C3F0-49AA-B552-54021613230A}"/>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r="34695" b="28409"/>
          <a:stretch/>
        </p:blipFill>
        <p:spPr>
          <a:xfrm>
            <a:off x="5430982" y="3610535"/>
            <a:ext cx="4668674" cy="3049028"/>
          </a:xfrm>
          <a:prstGeom prst="rect">
            <a:avLst/>
          </a:prstGeom>
        </p:spPr>
      </p:pic>
      <p:sp>
        <p:nvSpPr>
          <p:cNvPr id="21" name="Rectangle 30">
            <a:extLst>
              <a:ext uri="{FF2B5EF4-FFF2-40B4-BE49-F238E27FC236}">
                <a16:creationId xmlns:a16="http://schemas.microsoft.com/office/drawing/2014/main" id="{6AC2E200-2590-42A1-A872-32ED74C7B821}"/>
              </a:ext>
            </a:extLst>
          </p:cNvPr>
          <p:cNvSpPr/>
          <p:nvPr/>
        </p:nvSpPr>
        <p:spPr>
          <a:xfrm>
            <a:off x="917574" y="2429806"/>
            <a:ext cx="8743662" cy="1165869"/>
          </a:xfrm>
          <a:custGeom>
            <a:avLst/>
            <a:gdLst>
              <a:gd name="connsiteX0" fmla="*/ 0 w 8872539"/>
              <a:gd name="connsiteY0" fmla="*/ 0 h 534030"/>
              <a:gd name="connsiteX1" fmla="*/ 8872539 w 8872539"/>
              <a:gd name="connsiteY1" fmla="*/ 0 h 534030"/>
              <a:gd name="connsiteX2" fmla="*/ 8872539 w 8872539"/>
              <a:gd name="connsiteY2" fmla="*/ 534030 h 534030"/>
              <a:gd name="connsiteX3" fmla="*/ 0 w 8872539"/>
              <a:gd name="connsiteY3" fmla="*/ 534030 h 534030"/>
              <a:gd name="connsiteX4" fmla="*/ 0 w 8872539"/>
              <a:gd name="connsiteY4" fmla="*/ 0 h 534030"/>
              <a:gd name="connsiteX0" fmla="*/ 0 w 8872539"/>
              <a:gd name="connsiteY0" fmla="*/ 0 h 534030"/>
              <a:gd name="connsiteX1" fmla="*/ 8447667 w 8872539"/>
              <a:gd name="connsiteY1" fmla="*/ 0 h 534030"/>
              <a:gd name="connsiteX2" fmla="*/ 8872539 w 8872539"/>
              <a:gd name="connsiteY2" fmla="*/ 534030 h 534030"/>
              <a:gd name="connsiteX3" fmla="*/ 0 w 8872539"/>
              <a:gd name="connsiteY3" fmla="*/ 534030 h 534030"/>
              <a:gd name="connsiteX4" fmla="*/ 0 w 8872539"/>
              <a:gd name="connsiteY4" fmla="*/ 0 h 5340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72539" h="534030">
                <a:moveTo>
                  <a:pt x="0" y="0"/>
                </a:moveTo>
                <a:lnTo>
                  <a:pt x="8447667" y="0"/>
                </a:lnTo>
                <a:lnTo>
                  <a:pt x="8872539" y="534030"/>
                </a:lnTo>
                <a:lnTo>
                  <a:pt x="0" y="534030"/>
                </a:lnTo>
                <a:lnTo>
                  <a:pt x="0" y="0"/>
                </a:lnTo>
                <a:close/>
              </a:path>
            </a:pathLst>
          </a:custGeom>
          <a:solidFill>
            <a:schemeClr val="bg1"/>
          </a:solidFill>
          <a:ln w="38100">
            <a:solidFill>
              <a:srgbClr val="E84D15"/>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r>
              <a:rPr lang="en-GB" b="1" dirty="0">
                <a:solidFill>
                  <a:schemeClr val="tx1"/>
                </a:solidFill>
              </a:rPr>
              <a:t>Would you like to work as a scientist? Why? </a:t>
            </a:r>
          </a:p>
          <a:p>
            <a:r>
              <a:rPr lang="en-GB" dirty="0">
                <a:solidFill>
                  <a:schemeClr val="tx1"/>
                </a:solidFill>
              </a:rPr>
              <a:t>Has today changed your mind about what a scientist does? Would you like to do any of the jobs you’ve learnt about?</a:t>
            </a:r>
          </a:p>
        </p:txBody>
      </p:sp>
      <p:sp>
        <p:nvSpPr>
          <p:cNvPr id="23" name="Rectangle 30">
            <a:extLst>
              <a:ext uri="{FF2B5EF4-FFF2-40B4-BE49-F238E27FC236}">
                <a16:creationId xmlns:a16="http://schemas.microsoft.com/office/drawing/2014/main" id="{FAF0D640-BF47-40CC-9977-51994445AAD7}"/>
              </a:ext>
            </a:extLst>
          </p:cNvPr>
          <p:cNvSpPr/>
          <p:nvPr/>
        </p:nvSpPr>
        <p:spPr>
          <a:xfrm>
            <a:off x="917574" y="3736156"/>
            <a:ext cx="4513408" cy="1874653"/>
          </a:xfrm>
          <a:custGeom>
            <a:avLst/>
            <a:gdLst>
              <a:gd name="connsiteX0" fmla="*/ 0 w 8872539"/>
              <a:gd name="connsiteY0" fmla="*/ 0 h 534030"/>
              <a:gd name="connsiteX1" fmla="*/ 8872539 w 8872539"/>
              <a:gd name="connsiteY1" fmla="*/ 0 h 534030"/>
              <a:gd name="connsiteX2" fmla="*/ 8872539 w 8872539"/>
              <a:gd name="connsiteY2" fmla="*/ 534030 h 534030"/>
              <a:gd name="connsiteX3" fmla="*/ 0 w 8872539"/>
              <a:gd name="connsiteY3" fmla="*/ 534030 h 534030"/>
              <a:gd name="connsiteX4" fmla="*/ 0 w 8872539"/>
              <a:gd name="connsiteY4" fmla="*/ 0 h 534030"/>
              <a:gd name="connsiteX0" fmla="*/ 0 w 8872539"/>
              <a:gd name="connsiteY0" fmla="*/ 0 h 534030"/>
              <a:gd name="connsiteX1" fmla="*/ 8447667 w 8872539"/>
              <a:gd name="connsiteY1" fmla="*/ 0 h 534030"/>
              <a:gd name="connsiteX2" fmla="*/ 8872539 w 8872539"/>
              <a:gd name="connsiteY2" fmla="*/ 534030 h 534030"/>
              <a:gd name="connsiteX3" fmla="*/ 0 w 8872539"/>
              <a:gd name="connsiteY3" fmla="*/ 534030 h 534030"/>
              <a:gd name="connsiteX4" fmla="*/ 0 w 8872539"/>
              <a:gd name="connsiteY4" fmla="*/ 0 h 5340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72539" h="534030">
                <a:moveTo>
                  <a:pt x="0" y="0"/>
                </a:moveTo>
                <a:lnTo>
                  <a:pt x="8447667" y="0"/>
                </a:lnTo>
                <a:lnTo>
                  <a:pt x="8872539" y="534030"/>
                </a:lnTo>
                <a:lnTo>
                  <a:pt x="0" y="534030"/>
                </a:lnTo>
                <a:lnTo>
                  <a:pt x="0" y="0"/>
                </a:lnTo>
                <a:close/>
              </a:path>
            </a:pathLst>
          </a:custGeom>
          <a:solidFill>
            <a:schemeClr val="bg1"/>
          </a:solidFill>
          <a:ln w="38100">
            <a:solidFill>
              <a:srgbClr val="E84D15"/>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spcAft>
                <a:spcPts val="600"/>
              </a:spcAft>
            </a:pPr>
            <a:r>
              <a:rPr lang="en-GB" dirty="0">
                <a:solidFill>
                  <a:schemeClr val="tx1"/>
                </a:solidFill>
              </a:rPr>
              <a:t>Can you describe a </a:t>
            </a:r>
            <a:r>
              <a:rPr lang="en-GB" b="1" dirty="0">
                <a:solidFill>
                  <a:srgbClr val="E84D15"/>
                </a:solidFill>
              </a:rPr>
              <a:t>stereotypical</a:t>
            </a:r>
            <a:r>
              <a:rPr lang="en-GB" dirty="0">
                <a:solidFill>
                  <a:schemeClr val="tx1"/>
                </a:solidFill>
              </a:rPr>
              <a:t> view of a scientist and explain why it is not true? </a:t>
            </a:r>
          </a:p>
          <a:p>
            <a:pPr>
              <a:spcAft>
                <a:spcPts val="600"/>
              </a:spcAft>
            </a:pPr>
            <a:r>
              <a:rPr lang="en-GB" dirty="0">
                <a:solidFill>
                  <a:schemeClr val="tx1"/>
                </a:solidFill>
              </a:rPr>
              <a:t>Can you explain why we say that scientists are </a:t>
            </a:r>
            <a:r>
              <a:rPr lang="en-GB" b="1" dirty="0">
                <a:solidFill>
                  <a:srgbClr val="4A3581"/>
                </a:solidFill>
              </a:rPr>
              <a:t>diverse</a:t>
            </a:r>
            <a:r>
              <a:rPr lang="en-GB" dirty="0">
                <a:solidFill>
                  <a:schemeClr val="tx1"/>
                </a:solidFill>
              </a:rPr>
              <a:t>?</a:t>
            </a:r>
          </a:p>
        </p:txBody>
      </p:sp>
      <p:sp>
        <p:nvSpPr>
          <p:cNvPr id="25" name="Rectangle 30">
            <a:extLst>
              <a:ext uri="{FF2B5EF4-FFF2-40B4-BE49-F238E27FC236}">
                <a16:creationId xmlns:a16="http://schemas.microsoft.com/office/drawing/2014/main" id="{139523F3-04D7-4808-8D42-B49DC859FE96}"/>
              </a:ext>
            </a:extLst>
          </p:cNvPr>
          <p:cNvSpPr/>
          <p:nvPr/>
        </p:nvSpPr>
        <p:spPr>
          <a:xfrm>
            <a:off x="901701" y="5872243"/>
            <a:ext cx="5656118" cy="525886"/>
          </a:xfrm>
          <a:custGeom>
            <a:avLst/>
            <a:gdLst>
              <a:gd name="connsiteX0" fmla="*/ 0 w 8872539"/>
              <a:gd name="connsiteY0" fmla="*/ 0 h 534030"/>
              <a:gd name="connsiteX1" fmla="*/ 8872539 w 8872539"/>
              <a:gd name="connsiteY1" fmla="*/ 0 h 534030"/>
              <a:gd name="connsiteX2" fmla="*/ 8872539 w 8872539"/>
              <a:gd name="connsiteY2" fmla="*/ 534030 h 534030"/>
              <a:gd name="connsiteX3" fmla="*/ 0 w 8872539"/>
              <a:gd name="connsiteY3" fmla="*/ 534030 h 534030"/>
              <a:gd name="connsiteX4" fmla="*/ 0 w 8872539"/>
              <a:gd name="connsiteY4" fmla="*/ 0 h 534030"/>
              <a:gd name="connsiteX0" fmla="*/ 0 w 8872539"/>
              <a:gd name="connsiteY0" fmla="*/ 0 h 534030"/>
              <a:gd name="connsiteX1" fmla="*/ 8447667 w 8872539"/>
              <a:gd name="connsiteY1" fmla="*/ 0 h 534030"/>
              <a:gd name="connsiteX2" fmla="*/ 8872539 w 8872539"/>
              <a:gd name="connsiteY2" fmla="*/ 534030 h 534030"/>
              <a:gd name="connsiteX3" fmla="*/ 0 w 8872539"/>
              <a:gd name="connsiteY3" fmla="*/ 534030 h 534030"/>
              <a:gd name="connsiteX4" fmla="*/ 0 w 8872539"/>
              <a:gd name="connsiteY4" fmla="*/ 0 h 5340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72539" h="534030">
                <a:moveTo>
                  <a:pt x="0" y="0"/>
                </a:moveTo>
                <a:lnTo>
                  <a:pt x="8447667" y="0"/>
                </a:lnTo>
                <a:lnTo>
                  <a:pt x="8872539" y="534030"/>
                </a:lnTo>
                <a:lnTo>
                  <a:pt x="0" y="534030"/>
                </a:lnTo>
                <a:lnTo>
                  <a:pt x="0" y="0"/>
                </a:lnTo>
                <a:close/>
              </a:path>
            </a:pathLst>
          </a:custGeom>
          <a:solidFill>
            <a:srgbClr val="F08115"/>
          </a:solidFill>
          <a:ln w="38100">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r>
              <a:rPr lang="en-GB" sz="2000" dirty="0">
                <a:solidFill>
                  <a:schemeClr val="bg1"/>
                </a:solidFill>
              </a:rPr>
              <a:t>Can you think of any other jobs scientists do? </a:t>
            </a:r>
          </a:p>
        </p:txBody>
      </p:sp>
    </p:spTree>
    <p:extLst>
      <p:ext uri="{BB962C8B-B14F-4D97-AF65-F5344CB8AC3E}">
        <p14:creationId xmlns:p14="http://schemas.microsoft.com/office/powerpoint/2010/main" val="415877638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left)">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wipe(left)">
                                      <p:cBhvr>
                                        <p:cTn id="1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735062" y="3385524"/>
            <a:ext cx="9221689" cy="595250"/>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r>
              <a:rPr lang="en-US" sz="3600" b="1" dirty="0">
                <a:latin typeface="+mj-lt"/>
              </a:rPr>
              <a:t>Success Criteria</a:t>
            </a:r>
          </a:p>
        </p:txBody>
      </p:sp>
      <p:sp>
        <p:nvSpPr>
          <p:cNvPr id="9" name="Title 1"/>
          <p:cNvSpPr txBox="1">
            <a:spLocks/>
          </p:cNvSpPr>
          <p:nvPr/>
        </p:nvSpPr>
        <p:spPr>
          <a:xfrm>
            <a:off x="735062" y="809963"/>
            <a:ext cx="8836642" cy="1608771"/>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r>
              <a:rPr lang="en-GB" sz="4400" b="1" u="sng" dirty="0">
                <a:latin typeface="+mj-lt"/>
              </a:rPr>
              <a:t>WALT:  Identify stereotypes and discuss how scientists are a diverse group of people</a:t>
            </a:r>
            <a:endParaRPr lang="en-US" sz="4400" b="1" u="sng" dirty="0">
              <a:latin typeface="+mj-lt"/>
            </a:endParaRPr>
          </a:p>
        </p:txBody>
      </p:sp>
      <p:sp>
        <p:nvSpPr>
          <p:cNvPr id="13" name="Content Placeholder 15"/>
          <p:cNvSpPr txBox="1">
            <a:spLocks/>
          </p:cNvSpPr>
          <p:nvPr/>
        </p:nvSpPr>
        <p:spPr>
          <a:xfrm>
            <a:off x="901701" y="3821507"/>
            <a:ext cx="8872538" cy="3301963"/>
          </a:xfrm>
          <a:prstGeom prst="rect">
            <a:avLst/>
          </a:prstGeom>
          <a:noFill/>
          <a:ln w="25400">
            <a:noFill/>
          </a:ln>
        </p:spPr>
        <p:txBody>
          <a:bodyPr vert="horz" lIns="180000" tIns="252000" rIns="252000" bIns="18000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Sassoon Infant Rg" panose="02000503030000020003" pitchFamily="50" charset="0"/>
                <a:ea typeface="Sassoon Infant Rg" panose="02000503030000020003"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Sassoon Infant Rg" panose="02000503030000020003" pitchFamily="50" charset="0"/>
                <a:ea typeface="Sassoon Infant Rg" panose="02000503030000020003" pitchFamily="5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800" b="1" dirty="0">
                <a:solidFill>
                  <a:srgbClr val="E50A7E"/>
                </a:solidFill>
                <a:latin typeface="Twinkl" pitchFamily="50" charset="0"/>
              </a:rPr>
              <a:t>I can explain what the words ‘stereotype’ and ‘diversity’ mean and use them in the context of science. </a:t>
            </a:r>
          </a:p>
          <a:p>
            <a:r>
              <a:rPr lang="en-GB" sz="2800" b="1" dirty="0">
                <a:solidFill>
                  <a:srgbClr val="E50A7E"/>
                </a:solidFill>
                <a:latin typeface="Twinkl" pitchFamily="50" charset="0"/>
              </a:rPr>
              <a:t>I can discuss the diversity of scientists’ backgrounds, job roles and places of work.</a:t>
            </a:r>
          </a:p>
          <a:p>
            <a:r>
              <a:rPr lang="en-GB" sz="2800" b="1" dirty="0">
                <a:solidFill>
                  <a:srgbClr val="E50A7E"/>
                </a:solidFill>
                <a:latin typeface="Twinkl" pitchFamily="50" charset="0"/>
              </a:rPr>
              <a:t>I can describe what is involved in a range of scientist roles. </a:t>
            </a:r>
          </a:p>
        </p:txBody>
      </p:sp>
    </p:spTree>
    <p:extLst>
      <p:ext uri="{BB962C8B-B14F-4D97-AF65-F5344CB8AC3E}">
        <p14:creationId xmlns:p14="http://schemas.microsoft.com/office/powerpoint/2010/main" val="447285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30">
            <a:extLst>
              <a:ext uri="{FF2B5EF4-FFF2-40B4-BE49-F238E27FC236}">
                <a16:creationId xmlns:a16="http://schemas.microsoft.com/office/drawing/2014/main" id="{31A2A481-F67D-4526-8E1D-A15DB417FA85}"/>
              </a:ext>
            </a:extLst>
          </p:cNvPr>
          <p:cNvSpPr/>
          <p:nvPr/>
        </p:nvSpPr>
        <p:spPr>
          <a:xfrm>
            <a:off x="909636" y="1729188"/>
            <a:ext cx="8585346" cy="1154919"/>
          </a:xfrm>
          <a:custGeom>
            <a:avLst/>
            <a:gdLst>
              <a:gd name="connsiteX0" fmla="*/ 0 w 8872539"/>
              <a:gd name="connsiteY0" fmla="*/ 0 h 534030"/>
              <a:gd name="connsiteX1" fmla="*/ 8872539 w 8872539"/>
              <a:gd name="connsiteY1" fmla="*/ 0 h 534030"/>
              <a:gd name="connsiteX2" fmla="*/ 8872539 w 8872539"/>
              <a:gd name="connsiteY2" fmla="*/ 534030 h 534030"/>
              <a:gd name="connsiteX3" fmla="*/ 0 w 8872539"/>
              <a:gd name="connsiteY3" fmla="*/ 534030 h 534030"/>
              <a:gd name="connsiteX4" fmla="*/ 0 w 8872539"/>
              <a:gd name="connsiteY4" fmla="*/ 0 h 534030"/>
              <a:gd name="connsiteX0" fmla="*/ 0 w 8872539"/>
              <a:gd name="connsiteY0" fmla="*/ 0 h 534030"/>
              <a:gd name="connsiteX1" fmla="*/ 8447667 w 8872539"/>
              <a:gd name="connsiteY1" fmla="*/ 0 h 534030"/>
              <a:gd name="connsiteX2" fmla="*/ 8872539 w 8872539"/>
              <a:gd name="connsiteY2" fmla="*/ 534030 h 534030"/>
              <a:gd name="connsiteX3" fmla="*/ 0 w 8872539"/>
              <a:gd name="connsiteY3" fmla="*/ 534030 h 534030"/>
              <a:gd name="connsiteX4" fmla="*/ 0 w 8872539"/>
              <a:gd name="connsiteY4" fmla="*/ 0 h 5340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72539" h="534030">
                <a:moveTo>
                  <a:pt x="0" y="0"/>
                </a:moveTo>
                <a:lnTo>
                  <a:pt x="8447667" y="0"/>
                </a:lnTo>
                <a:lnTo>
                  <a:pt x="8872539" y="534030"/>
                </a:lnTo>
                <a:lnTo>
                  <a:pt x="0" y="534030"/>
                </a:lnTo>
                <a:lnTo>
                  <a:pt x="0" y="0"/>
                </a:lnTo>
                <a:close/>
              </a:path>
            </a:pathLst>
          </a:custGeom>
          <a:solidFill>
            <a:srgbClr val="9B9BCD"/>
          </a:solidFill>
          <a:ln w="38100">
            <a:solidFill>
              <a:srgbClr val="9B9BCD"/>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noAutofit/>
          </a:bodyPr>
          <a:lstStyle/>
          <a:p>
            <a:endParaRPr lang="en-GB" dirty="0">
              <a:solidFill>
                <a:schemeClr val="tx1"/>
              </a:solidFill>
            </a:endParaRPr>
          </a:p>
        </p:txBody>
      </p:sp>
      <p:sp>
        <p:nvSpPr>
          <p:cNvPr id="12" name="Rectangle 11"/>
          <p:cNvSpPr/>
          <p:nvPr/>
        </p:nvSpPr>
        <p:spPr>
          <a:xfrm>
            <a:off x="884238" y="865188"/>
            <a:ext cx="8923337" cy="584775"/>
          </a:xfrm>
          <a:prstGeom prst="rect">
            <a:avLst/>
          </a:prstGeom>
        </p:spPr>
        <p:txBody>
          <a:bodyPr wrap="square">
            <a:spAutoFit/>
          </a:bodyPr>
          <a:lstStyle/>
          <a:p>
            <a:pPr algn="ctr"/>
            <a:r>
              <a:rPr lang="en-GB" sz="3200" b="1" dirty="0">
                <a:latin typeface="+mj-lt"/>
              </a:rPr>
              <a:t>What Is a Scientist?</a:t>
            </a:r>
          </a:p>
        </p:txBody>
      </p:sp>
      <p:grpSp>
        <p:nvGrpSpPr>
          <p:cNvPr id="18" name="ICONS"/>
          <p:cNvGrpSpPr/>
          <p:nvPr/>
        </p:nvGrpSpPr>
        <p:grpSpPr>
          <a:xfrm>
            <a:off x="8919916" y="638330"/>
            <a:ext cx="1238498" cy="864000"/>
            <a:chOff x="7480751" y="621486"/>
            <a:chExt cx="1238498" cy="864000"/>
          </a:xfrm>
        </p:grpSpPr>
        <p:pic>
          <p:nvPicPr>
            <p:cNvPr id="24" name="Assessment" hidden="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22" name="Mental and Oral Starter" hidden="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68200" y="621686"/>
              <a:ext cx="8636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Group Work" hidden="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9" name="Talking Partners" hidden="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7" name="Pairs" hidden="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5" name="Individual Work"/>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4" name="Whole Class" hidden="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480751" y="621486"/>
              <a:ext cx="1238498" cy="864000"/>
            </a:xfrm>
            <a:prstGeom prst="rect">
              <a:avLst/>
            </a:prstGeom>
          </p:spPr>
        </p:pic>
      </p:grpSp>
      <p:sp>
        <p:nvSpPr>
          <p:cNvPr id="31" name="Rectangle 30">
            <a:extLst>
              <a:ext uri="{FF2B5EF4-FFF2-40B4-BE49-F238E27FC236}">
                <a16:creationId xmlns:a16="http://schemas.microsoft.com/office/drawing/2014/main" id="{1E50D45E-51F9-412C-9169-BC49A7A35A74}"/>
              </a:ext>
            </a:extLst>
          </p:cNvPr>
          <p:cNvSpPr/>
          <p:nvPr/>
        </p:nvSpPr>
        <p:spPr>
          <a:xfrm>
            <a:off x="909636" y="1610284"/>
            <a:ext cx="8419091" cy="1165869"/>
          </a:xfrm>
          <a:custGeom>
            <a:avLst/>
            <a:gdLst>
              <a:gd name="connsiteX0" fmla="*/ 0 w 8872539"/>
              <a:gd name="connsiteY0" fmla="*/ 0 h 534030"/>
              <a:gd name="connsiteX1" fmla="*/ 8872539 w 8872539"/>
              <a:gd name="connsiteY1" fmla="*/ 0 h 534030"/>
              <a:gd name="connsiteX2" fmla="*/ 8872539 w 8872539"/>
              <a:gd name="connsiteY2" fmla="*/ 534030 h 534030"/>
              <a:gd name="connsiteX3" fmla="*/ 0 w 8872539"/>
              <a:gd name="connsiteY3" fmla="*/ 534030 h 534030"/>
              <a:gd name="connsiteX4" fmla="*/ 0 w 8872539"/>
              <a:gd name="connsiteY4" fmla="*/ 0 h 534030"/>
              <a:gd name="connsiteX0" fmla="*/ 0 w 8872539"/>
              <a:gd name="connsiteY0" fmla="*/ 0 h 534030"/>
              <a:gd name="connsiteX1" fmla="*/ 8447667 w 8872539"/>
              <a:gd name="connsiteY1" fmla="*/ 0 h 534030"/>
              <a:gd name="connsiteX2" fmla="*/ 8872539 w 8872539"/>
              <a:gd name="connsiteY2" fmla="*/ 534030 h 534030"/>
              <a:gd name="connsiteX3" fmla="*/ 0 w 8872539"/>
              <a:gd name="connsiteY3" fmla="*/ 534030 h 534030"/>
              <a:gd name="connsiteX4" fmla="*/ 0 w 8872539"/>
              <a:gd name="connsiteY4" fmla="*/ 0 h 5340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72539" h="534030">
                <a:moveTo>
                  <a:pt x="0" y="0"/>
                </a:moveTo>
                <a:lnTo>
                  <a:pt x="8447667" y="0"/>
                </a:lnTo>
                <a:lnTo>
                  <a:pt x="8872539" y="534030"/>
                </a:lnTo>
                <a:lnTo>
                  <a:pt x="0" y="534030"/>
                </a:lnTo>
                <a:lnTo>
                  <a:pt x="0" y="0"/>
                </a:lnTo>
                <a:close/>
              </a:path>
            </a:pathLst>
          </a:custGeom>
          <a:solidFill>
            <a:schemeClr val="bg1"/>
          </a:solidFill>
          <a:ln w="38100">
            <a:solidFill>
              <a:srgbClr val="4A3581"/>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r>
              <a:rPr lang="en-GB" dirty="0">
                <a:solidFill>
                  <a:schemeClr val="tx1"/>
                </a:solidFill>
              </a:rPr>
              <a:t>Using the </a:t>
            </a:r>
            <a:r>
              <a:rPr lang="en-GB" b="1" dirty="0">
                <a:solidFill>
                  <a:srgbClr val="18A0DB"/>
                </a:solidFill>
              </a:rPr>
              <a:t>What Is a Scientist? Activity Sheet</a:t>
            </a:r>
            <a:r>
              <a:rPr lang="en-GB" dirty="0">
                <a:solidFill>
                  <a:schemeClr val="tx1"/>
                </a:solidFill>
              </a:rPr>
              <a:t>, write a definition of what a 'scientist' is. Then, draw a picture of what you think a</a:t>
            </a:r>
            <a:br>
              <a:rPr lang="en-GB" dirty="0">
                <a:solidFill>
                  <a:schemeClr val="tx1"/>
                </a:solidFill>
              </a:rPr>
            </a:br>
            <a:r>
              <a:rPr lang="en-GB" dirty="0">
                <a:solidFill>
                  <a:schemeClr val="tx1"/>
                </a:solidFill>
              </a:rPr>
              <a:t>scientist looks like. You have 5 minutes.</a:t>
            </a:r>
          </a:p>
        </p:txBody>
      </p:sp>
      <p:grpSp>
        <p:nvGrpSpPr>
          <p:cNvPr id="33" name="Group 32">
            <a:extLst>
              <a:ext uri="{FF2B5EF4-FFF2-40B4-BE49-F238E27FC236}">
                <a16:creationId xmlns:a16="http://schemas.microsoft.com/office/drawing/2014/main" id="{8EC1C311-60E8-4945-A014-BB5AE47B7AEA}"/>
              </a:ext>
            </a:extLst>
          </p:cNvPr>
          <p:cNvGrpSpPr/>
          <p:nvPr/>
        </p:nvGrpSpPr>
        <p:grpSpPr>
          <a:xfrm>
            <a:off x="1069315" y="2972712"/>
            <a:ext cx="3798250" cy="3674819"/>
            <a:chOff x="1069314" y="2454095"/>
            <a:chExt cx="4076397" cy="3943927"/>
          </a:xfrm>
        </p:grpSpPr>
        <p:sp>
          <p:nvSpPr>
            <p:cNvPr id="34" name="Oval 33">
              <a:extLst>
                <a:ext uri="{FF2B5EF4-FFF2-40B4-BE49-F238E27FC236}">
                  <a16:creationId xmlns:a16="http://schemas.microsoft.com/office/drawing/2014/main" id="{6F4451BC-D59E-4393-8599-F8AE23577C84}"/>
                </a:ext>
              </a:extLst>
            </p:cNvPr>
            <p:cNvSpPr/>
            <p:nvPr/>
          </p:nvSpPr>
          <p:spPr>
            <a:xfrm>
              <a:off x="1154545" y="2454095"/>
              <a:ext cx="3943927" cy="3943927"/>
            </a:xfrm>
            <a:prstGeom prst="ellipse">
              <a:avLst/>
            </a:prstGeom>
            <a:solidFill>
              <a:schemeClr val="bg1"/>
            </a:solidFill>
            <a:ln w="76200">
              <a:solidFill>
                <a:srgbClr val="8D358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Oval 34">
              <a:extLst>
                <a:ext uri="{FF2B5EF4-FFF2-40B4-BE49-F238E27FC236}">
                  <a16:creationId xmlns:a16="http://schemas.microsoft.com/office/drawing/2014/main" id="{56CC7A6A-148F-4F3E-BE37-7F62DC0B0433}"/>
                </a:ext>
              </a:extLst>
            </p:cNvPr>
            <p:cNvSpPr/>
            <p:nvPr/>
          </p:nvSpPr>
          <p:spPr>
            <a:xfrm>
              <a:off x="3001817" y="4359564"/>
              <a:ext cx="249382" cy="249382"/>
            </a:xfrm>
            <a:prstGeom prst="ellipse">
              <a:avLst/>
            </a:prstGeom>
            <a:solidFill>
              <a:srgbClr val="8D35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Rectangle 35">
              <a:extLst>
                <a:ext uri="{FF2B5EF4-FFF2-40B4-BE49-F238E27FC236}">
                  <a16:creationId xmlns:a16="http://schemas.microsoft.com/office/drawing/2014/main" id="{1DED34FF-D643-42F6-83CE-A9DB1B40FDB7}"/>
                </a:ext>
              </a:extLst>
            </p:cNvPr>
            <p:cNvSpPr/>
            <p:nvPr/>
          </p:nvSpPr>
          <p:spPr>
            <a:xfrm>
              <a:off x="2796236" y="2483592"/>
              <a:ext cx="661980" cy="584775"/>
            </a:xfrm>
            <a:prstGeom prst="rect">
              <a:avLst/>
            </a:prstGeom>
          </p:spPr>
          <p:txBody>
            <a:bodyPr wrap="square">
              <a:spAutoFit/>
            </a:bodyPr>
            <a:lstStyle/>
            <a:p>
              <a:pPr algn="ctr"/>
              <a:r>
                <a:rPr lang="en-GB" sz="3200" b="1" dirty="0">
                  <a:solidFill>
                    <a:srgbClr val="A773AE"/>
                  </a:solidFill>
                  <a:latin typeface="+mj-lt"/>
                </a:rPr>
                <a:t>12</a:t>
              </a:r>
            </a:p>
          </p:txBody>
        </p:sp>
        <p:sp>
          <p:nvSpPr>
            <p:cNvPr id="37" name="Rectangle 36">
              <a:extLst>
                <a:ext uri="{FF2B5EF4-FFF2-40B4-BE49-F238E27FC236}">
                  <a16:creationId xmlns:a16="http://schemas.microsoft.com/office/drawing/2014/main" id="{D059AC12-EA34-456D-B366-3C08E2512CD8}"/>
                </a:ext>
              </a:extLst>
            </p:cNvPr>
            <p:cNvSpPr/>
            <p:nvPr/>
          </p:nvSpPr>
          <p:spPr>
            <a:xfrm>
              <a:off x="2799589" y="5813247"/>
              <a:ext cx="661980" cy="584775"/>
            </a:xfrm>
            <a:prstGeom prst="rect">
              <a:avLst/>
            </a:prstGeom>
          </p:spPr>
          <p:txBody>
            <a:bodyPr wrap="square">
              <a:spAutoFit/>
            </a:bodyPr>
            <a:lstStyle/>
            <a:p>
              <a:pPr algn="ctr"/>
              <a:r>
                <a:rPr lang="en-GB" sz="3200" b="1" dirty="0">
                  <a:solidFill>
                    <a:srgbClr val="A773AE"/>
                  </a:solidFill>
                  <a:latin typeface="+mj-lt"/>
                </a:rPr>
                <a:t>6</a:t>
              </a:r>
            </a:p>
          </p:txBody>
        </p:sp>
        <p:sp>
          <p:nvSpPr>
            <p:cNvPr id="38" name="Rectangle 37">
              <a:extLst>
                <a:ext uri="{FF2B5EF4-FFF2-40B4-BE49-F238E27FC236}">
                  <a16:creationId xmlns:a16="http://schemas.microsoft.com/office/drawing/2014/main" id="{914DAD6E-4EF2-4A97-A8D6-0DF067248007}"/>
                </a:ext>
              </a:extLst>
            </p:cNvPr>
            <p:cNvSpPr/>
            <p:nvPr/>
          </p:nvSpPr>
          <p:spPr>
            <a:xfrm>
              <a:off x="4483731" y="4133670"/>
              <a:ext cx="661980" cy="584775"/>
            </a:xfrm>
            <a:prstGeom prst="rect">
              <a:avLst/>
            </a:prstGeom>
          </p:spPr>
          <p:txBody>
            <a:bodyPr wrap="square">
              <a:spAutoFit/>
            </a:bodyPr>
            <a:lstStyle/>
            <a:p>
              <a:pPr algn="ctr"/>
              <a:r>
                <a:rPr lang="en-GB" sz="3200" b="1" dirty="0">
                  <a:solidFill>
                    <a:srgbClr val="A773AE"/>
                  </a:solidFill>
                  <a:latin typeface="+mj-lt"/>
                </a:rPr>
                <a:t>3</a:t>
              </a:r>
            </a:p>
          </p:txBody>
        </p:sp>
        <p:sp>
          <p:nvSpPr>
            <p:cNvPr id="39" name="Rectangle 38">
              <a:extLst>
                <a:ext uri="{FF2B5EF4-FFF2-40B4-BE49-F238E27FC236}">
                  <a16:creationId xmlns:a16="http://schemas.microsoft.com/office/drawing/2014/main" id="{4AF30349-EBE5-4B81-8682-8F9FD8D06222}"/>
                </a:ext>
              </a:extLst>
            </p:cNvPr>
            <p:cNvSpPr/>
            <p:nvPr/>
          </p:nvSpPr>
          <p:spPr>
            <a:xfrm>
              <a:off x="1069314" y="4137682"/>
              <a:ext cx="661980" cy="584775"/>
            </a:xfrm>
            <a:prstGeom prst="rect">
              <a:avLst/>
            </a:prstGeom>
          </p:spPr>
          <p:txBody>
            <a:bodyPr wrap="square">
              <a:spAutoFit/>
            </a:bodyPr>
            <a:lstStyle/>
            <a:p>
              <a:pPr algn="ctr"/>
              <a:r>
                <a:rPr lang="en-GB" sz="3200" b="1" dirty="0">
                  <a:solidFill>
                    <a:srgbClr val="A773AE"/>
                  </a:solidFill>
                  <a:latin typeface="+mj-lt"/>
                </a:rPr>
                <a:t>9</a:t>
              </a:r>
            </a:p>
          </p:txBody>
        </p:sp>
        <p:sp>
          <p:nvSpPr>
            <p:cNvPr id="40" name="Rectangle 39">
              <a:extLst>
                <a:ext uri="{FF2B5EF4-FFF2-40B4-BE49-F238E27FC236}">
                  <a16:creationId xmlns:a16="http://schemas.microsoft.com/office/drawing/2014/main" id="{6D99BEB5-3DC6-4DF5-93C1-B3074041392B}"/>
                </a:ext>
              </a:extLst>
            </p:cNvPr>
            <p:cNvSpPr/>
            <p:nvPr/>
          </p:nvSpPr>
          <p:spPr>
            <a:xfrm>
              <a:off x="1337845" y="3327663"/>
              <a:ext cx="661980" cy="584775"/>
            </a:xfrm>
            <a:prstGeom prst="rect">
              <a:avLst/>
            </a:prstGeom>
          </p:spPr>
          <p:txBody>
            <a:bodyPr wrap="square">
              <a:spAutoFit/>
            </a:bodyPr>
            <a:lstStyle/>
            <a:p>
              <a:pPr algn="ctr"/>
              <a:r>
                <a:rPr lang="en-GB" sz="3200" b="1" dirty="0">
                  <a:solidFill>
                    <a:srgbClr val="A773AE"/>
                  </a:solidFill>
                  <a:latin typeface="+mj-lt"/>
                </a:rPr>
                <a:t>10</a:t>
              </a:r>
            </a:p>
          </p:txBody>
        </p:sp>
        <p:sp>
          <p:nvSpPr>
            <p:cNvPr id="41" name="Rectangle 40">
              <a:extLst>
                <a:ext uri="{FF2B5EF4-FFF2-40B4-BE49-F238E27FC236}">
                  <a16:creationId xmlns:a16="http://schemas.microsoft.com/office/drawing/2014/main" id="{3EA259C4-87AD-4CD0-AD65-4F580A3C8B10}"/>
                </a:ext>
              </a:extLst>
            </p:cNvPr>
            <p:cNvSpPr/>
            <p:nvPr/>
          </p:nvSpPr>
          <p:spPr>
            <a:xfrm>
              <a:off x="1912731" y="2742888"/>
              <a:ext cx="661980" cy="584775"/>
            </a:xfrm>
            <a:prstGeom prst="rect">
              <a:avLst/>
            </a:prstGeom>
          </p:spPr>
          <p:txBody>
            <a:bodyPr wrap="square">
              <a:spAutoFit/>
            </a:bodyPr>
            <a:lstStyle/>
            <a:p>
              <a:pPr algn="ctr"/>
              <a:r>
                <a:rPr lang="en-GB" sz="3200" b="1" dirty="0">
                  <a:solidFill>
                    <a:srgbClr val="A773AE"/>
                  </a:solidFill>
                  <a:latin typeface="+mj-lt"/>
                </a:rPr>
                <a:t>11</a:t>
              </a:r>
            </a:p>
          </p:txBody>
        </p:sp>
        <p:sp>
          <p:nvSpPr>
            <p:cNvPr id="42" name="Rectangle 41">
              <a:extLst>
                <a:ext uri="{FF2B5EF4-FFF2-40B4-BE49-F238E27FC236}">
                  <a16:creationId xmlns:a16="http://schemas.microsoft.com/office/drawing/2014/main" id="{F3BAAFEA-C5E9-4D50-B948-B6D86B921974}"/>
                </a:ext>
              </a:extLst>
            </p:cNvPr>
            <p:cNvSpPr/>
            <p:nvPr/>
          </p:nvSpPr>
          <p:spPr>
            <a:xfrm>
              <a:off x="3676517" y="2702632"/>
              <a:ext cx="661980" cy="584775"/>
            </a:xfrm>
            <a:prstGeom prst="rect">
              <a:avLst/>
            </a:prstGeom>
          </p:spPr>
          <p:txBody>
            <a:bodyPr wrap="square">
              <a:spAutoFit/>
            </a:bodyPr>
            <a:lstStyle/>
            <a:p>
              <a:pPr algn="ctr"/>
              <a:r>
                <a:rPr lang="en-GB" sz="3200" b="1" dirty="0">
                  <a:solidFill>
                    <a:srgbClr val="A773AE"/>
                  </a:solidFill>
                  <a:latin typeface="+mj-lt"/>
                </a:rPr>
                <a:t>1</a:t>
              </a:r>
            </a:p>
          </p:txBody>
        </p:sp>
        <p:sp>
          <p:nvSpPr>
            <p:cNvPr id="43" name="Rectangle 42">
              <a:extLst>
                <a:ext uri="{FF2B5EF4-FFF2-40B4-BE49-F238E27FC236}">
                  <a16:creationId xmlns:a16="http://schemas.microsoft.com/office/drawing/2014/main" id="{F8426DBD-74F5-467D-9CFB-80D0ADF325DC}"/>
                </a:ext>
              </a:extLst>
            </p:cNvPr>
            <p:cNvSpPr/>
            <p:nvPr/>
          </p:nvSpPr>
          <p:spPr>
            <a:xfrm>
              <a:off x="4263457" y="3259339"/>
              <a:ext cx="661980" cy="584775"/>
            </a:xfrm>
            <a:prstGeom prst="rect">
              <a:avLst/>
            </a:prstGeom>
          </p:spPr>
          <p:txBody>
            <a:bodyPr wrap="square">
              <a:spAutoFit/>
            </a:bodyPr>
            <a:lstStyle/>
            <a:p>
              <a:pPr algn="ctr"/>
              <a:r>
                <a:rPr lang="en-GB" sz="3200" b="1" dirty="0">
                  <a:solidFill>
                    <a:srgbClr val="A773AE"/>
                  </a:solidFill>
                  <a:latin typeface="+mj-lt"/>
                </a:rPr>
                <a:t>2</a:t>
              </a:r>
            </a:p>
          </p:txBody>
        </p:sp>
        <p:sp>
          <p:nvSpPr>
            <p:cNvPr id="44" name="Rectangle 43">
              <a:extLst>
                <a:ext uri="{FF2B5EF4-FFF2-40B4-BE49-F238E27FC236}">
                  <a16:creationId xmlns:a16="http://schemas.microsoft.com/office/drawing/2014/main" id="{5D28DCC6-B4E3-4E6F-A390-02006D3BB037}"/>
                </a:ext>
              </a:extLst>
            </p:cNvPr>
            <p:cNvSpPr/>
            <p:nvPr/>
          </p:nvSpPr>
          <p:spPr>
            <a:xfrm>
              <a:off x="4262909" y="4938914"/>
              <a:ext cx="661980" cy="584775"/>
            </a:xfrm>
            <a:prstGeom prst="rect">
              <a:avLst/>
            </a:prstGeom>
          </p:spPr>
          <p:txBody>
            <a:bodyPr wrap="square">
              <a:spAutoFit/>
            </a:bodyPr>
            <a:lstStyle/>
            <a:p>
              <a:pPr algn="ctr"/>
              <a:r>
                <a:rPr lang="en-GB" sz="3200" b="1" dirty="0">
                  <a:solidFill>
                    <a:srgbClr val="A773AE"/>
                  </a:solidFill>
                  <a:latin typeface="+mj-lt"/>
                </a:rPr>
                <a:t>4</a:t>
              </a:r>
            </a:p>
          </p:txBody>
        </p:sp>
        <p:sp>
          <p:nvSpPr>
            <p:cNvPr id="45" name="Rectangle 44">
              <a:extLst>
                <a:ext uri="{FF2B5EF4-FFF2-40B4-BE49-F238E27FC236}">
                  <a16:creationId xmlns:a16="http://schemas.microsoft.com/office/drawing/2014/main" id="{D81885F6-58BB-4C1E-A62A-2688E5CABAB8}"/>
                </a:ext>
              </a:extLst>
            </p:cNvPr>
            <p:cNvSpPr/>
            <p:nvPr/>
          </p:nvSpPr>
          <p:spPr>
            <a:xfrm>
              <a:off x="3648745" y="5591878"/>
              <a:ext cx="661980" cy="584775"/>
            </a:xfrm>
            <a:prstGeom prst="rect">
              <a:avLst/>
            </a:prstGeom>
          </p:spPr>
          <p:txBody>
            <a:bodyPr wrap="square">
              <a:spAutoFit/>
            </a:bodyPr>
            <a:lstStyle/>
            <a:p>
              <a:pPr algn="ctr"/>
              <a:r>
                <a:rPr lang="en-GB" sz="3200" b="1" dirty="0">
                  <a:solidFill>
                    <a:srgbClr val="A773AE"/>
                  </a:solidFill>
                  <a:latin typeface="+mj-lt"/>
                </a:rPr>
                <a:t>5</a:t>
              </a:r>
            </a:p>
          </p:txBody>
        </p:sp>
        <p:sp>
          <p:nvSpPr>
            <p:cNvPr id="46" name="Rectangle 45">
              <a:extLst>
                <a:ext uri="{FF2B5EF4-FFF2-40B4-BE49-F238E27FC236}">
                  <a16:creationId xmlns:a16="http://schemas.microsoft.com/office/drawing/2014/main" id="{EC8FF79E-BB57-42E9-A69E-CBC617C53FD4}"/>
                </a:ext>
              </a:extLst>
            </p:cNvPr>
            <p:cNvSpPr/>
            <p:nvPr/>
          </p:nvSpPr>
          <p:spPr>
            <a:xfrm>
              <a:off x="1958826" y="5558726"/>
              <a:ext cx="661980" cy="584775"/>
            </a:xfrm>
            <a:prstGeom prst="rect">
              <a:avLst/>
            </a:prstGeom>
          </p:spPr>
          <p:txBody>
            <a:bodyPr wrap="square">
              <a:spAutoFit/>
            </a:bodyPr>
            <a:lstStyle/>
            <a:p>
              <a:pPr algn="ctr"/>
              <a:r>
                <a:rPr lang="en-GB" sz="3200" b="1" dirty="0">
                  <a:solidFill>
                    <a:srgbClr val="A773AE"/>
                  </a:solidFill>
                  <a:latin typeface="+mj-lt"/>
                </a:rPr>
                <a:t>7</a:t>
              </a:r>
            </a:p>
          </p:txBody>
        </p:sp>
        <p:sp>
          <p:nvSpPr>
            <p:cNvPr id="47" name="Rectangle 46">
              <a:extLst>
                <a:ext uri="{FF2B5EF4-FFF2-40B4-BE49-F238E27FC236}">
                  <a16:creationId xmlns:a16="http://schemas.microsoft.com/office/drawing/2014/main" id="{39D65717-7A72-4C47-8414-916A231DEF4B}"/>
                </a:ext>
              </a:extLst>
            </p:cNvPr>
            <p:cNvSpPr/>
            <p:nvPr/>
          </p:nvSpPr>
          <p:spPr>
            <a:xfrm>
              <a:off x="1353334" y="4905762"/>
              <a:ext cx="661980" cy="584775"/>
            </a:xfrm>
            <a:prstGeom prst="rect">
              <a:avLst/>
            </a:prstGeom>
          </p:spPr>
          <p:txBody>
            <a:bodyPr wrap="square">
              <a:spAutoFit/>
            </a:bodyPr>
            <a:lstStyle/>
            <a:p>
              <a:pPr algn="ctr"/>
              <a:r>
                <a:rPr lang="en-GB" sz="3200" b="1" dirty="0">
                  <a:solidFill>
                    <a:srgbClr val="A773AE"/>
                  </a:solidFill>
                  <a:latin typeface="+mj-lt"/>
                </a:rPr>
                <a:t>8</a:t>
              </a:r>
            </a:p>
          </p:txBody>
        </p:sp>
      </p:grpSp>
      <p:grpSp>
        <p:nvGrpSpPr>
          <p:cNvPr id="48" name="Group 47">
            <a:extLst>
              <a:ext uri="{FF2B5EF4-FFF2-40B4-BE49-F238E27FC236}">
                <a16:creationId xmlns:a16="http://schemas.microsoft.com/office/drawing/2014/main" id="{4B2CD964-66F9-495A-82E4-8D302279F363}"/>
              </a:ext>
            </a:extLst>
          </p:cNvPr>
          <p:cNvGrpSpPr/>
          <p:nvPr/>
        </p:nvGrpSpPr>
        <p:grpSpPr>
          <a:xfrm>
            <a:off x="2984100" y="3562386"/>
            <a:ext cx="804" cy="2575554"/>
            <a:chOff x="3130322" y="3173127"/>
            <a:chExt cx="804" cy="2575554"/>
          </a:xfrm>
        </p:grpSpPr>
        <p:cxnSp>
          <p:nvCxnSpPr>
            <p:cNvPr id="49" name="Straight Arrow Connector 48">
              <a:extLst>
                <a:ext uri="{FF2B5EF4-FFF2-40B4-BE49-F238E27FC236}">
                  <a16:creationId xmlns:a16="http://schemas.microsoft.com/office/drawing/2014/main" id="{348EA554-FC01-49E5-8DE2-7DA4BCAC8E7A}"/>
                </a:ext>
              </a:extLst>
            </p:cNvPr>
            <p:cNvCxnSpPr>
              <a:cxnSpLocks/>
            </p:cNvCxnSpPr>
            <p:nvPr/>
          </p:nvCxnSpPr>
          <p:spPr>
            <a:xfrm flipV="1">
              <a:off x="3131126" y="3173127"/>
              <a:ext cx="0" cy="1349607"/>
            </a:xfrm>
            <a:prstGeom prst="straightConnector1">
              <a:avLst/>
            </a:prstGeom>
            <a:ln w="76200">
              <a:solidFill>
                <a:srgbClr val="8D358B"/>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50" name="Straight Arrow Connector 49">
              <a:extLst>
                <a:ext uri="{FF2B5EF4-FFF2-40B4-BE49-F238E27FC236}">
                  <a16:creationId xmlns:a16="http://schemas.microsoft.com/office/drawing/2014/main" id="{033DEC5E-5223-4A31-823E-AE9601A45B5B}"/>
                </a:ext>
              </a:extLst>
            </p:cNvPr>
            <p:cNvCxnSpPr>
              <a:cxnSpLocks/>
            </p:cNvCxnSpPr>
            <p:nvPr/>
          </p:nvCxnSpPr>
          <p:spPr>
            <a:xfrm>
              <a:off x="3130322" y="4426057"/>
              <a:ext cx="0" cy="1322624"/>
            </a:xfrm>
            <a:prstGeom prst="straightConnector1">
              <a:avLst/>
            </a:prstGeom>
            <a:ln w="76200">
              <a:solidFill>
                <a:srgbClr val="8D358B">
                  <a:alpha val="1000"/>
                </a:srgb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pic>
        <p:nvPicPr>
          <p:cNvPr id="5" name="Picture 4">
            <a:extLst>
              <a:ext uri="{FF2B5EF4-FFF2-40B4-BE49-F238E27FC236}">
                <a16:creationId xmlns:a16="http://schemas.microsoft.com/office/drawing/2014/main" id="{0672FA32-C558-43F2-8E30-B10E26397DDB}"/>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r="23072" b="31651"/>
          <a:stretch/>
        </p:blipFill>
        <p:spPr>
          <a:xfrm>
            <a:off x="4965759" y="3046488"/>
            <a:ext cx="4808479" cy="3613075"/>
          </a:xfrm>
          <a:prstGeom prst="rect">
            <a:avLst/>
          </a:prstGeom>
        </p:spPr>
      </p:pic>
      <p:sp>
        <p:nvSpPr>
          <p:cNvPr id="6" name="Start timer">
            <a:extLst>
              <a:ext uri="{FF2B5EF4-FFF2-40B4-BE49-F238E27FC236}">
                <a16:creationId xmlns:a16="http://schemas.microsoft.com/office/drawing/2014/main" id="{54F4664F-7190-481B-9C9A-3C502C8AED3A}"/>
              </a:ext>
            </a:extLst>
          </p:cNvPr>
          <p:cNvSpPr/>
          <p:nvPr/>
        </p:nvSpPr>
        <p:spPr>
          <a:xfrm>
            <a:off x="5119181" y="3272633"/>
            <a:ext cx="1542683" cy="1542683"/>
          </a:xfrm>
          <a:prstGeom prst="ellipse">
            <a:avLst/>
          </a:prstGeom>
          <a:solidFill>
            <a:srgbClr val="4A35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START TIMER</a:t>
            </a:r>
          </a:p>
        </p:txBody>
      </p:sp>
      <p:sp>
        <p:nvSpPr>
          <p:cNvPr id="51" name="Start timer">
            <a:extLst>
              <a:ext uri="{FF2B5EF4-FFF2-40B4-BE49-F238E27FC236}">
                <a16:creationId xmlns:a16="http://schemas.microsoft.com/office/drawing/2014/main" id="{100ACE22-F6FC-48EE-A694-D7B932C68478}"/>
              </a:ext>
            </a:extLst>
          </p:cNvPr>
          <p:cNvSpPr/>
          <p:nvPr/>
        </p:nvSpPr>
        <p:spPr>
          <a:xfrm>
            <a:off x="1215103" y="3035192"/>
            <a:ext cx="3537993" cy="3537993"/>
          </a:xfrm>
          <a:prstGeom prst="ellipse">
            <a:avLst/>
          </a:prstGeom>
          <a:solidFill>
            <a:srgbClr val="4A35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6000" dirty="0"/>
              <a:t>TIME’S UP!</a:t>
            </a:r>
          </a:p>
        </p:txBody>
      </p:sp>
    </p:spTree>
    <p:extLst>
      <p:ext uri="{BB962C8B-B14F-4D97-AF65-F5344CB8AC3E}">
        <p14:creationId xmlns:p14="http://schemas.microsoft.com/office/powerpoint/2010/main" val="128623721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8" presetClass="emph" presetSubtype="0" fill="hold" nodeType="clickEffect">
                                  <p:stCondLst>
                                    <p:cond delay="0"/>
                                  </p:stCondLst>
                                  <p:childTnLst>
                                    <p:animRot by="21600000">
                                      <p:cBhvr>
                                        <p:cTn id="6" dur="59000" fill="hold"/>
                                        <p:tgtEl>
                                          <p:spTgt spid="48"/>
                                        </p:tgtEl>
                                        <p:attrNameLst>
                                          <p:attrName>r</p:attrName>
                                        </p:attrNameLst>
                                      </p:cBhvr>
                                    </p:animRot>
                                  </p:childTnLst>
                                </p:cTn>
                              </p:par>
                            </p:childTnLst>
                          </p:cTn>
                        </p:par>
                        <p:par>
                          <p:cTn id="7" fill="hold">
                            <p:stCondLst>
                              <p:cond delay="59000"/>
                            </p:stCondLst>
                            <p:childTnLst>
                              <p:par>
                                <p:cTn id="8" presetID="8" presetClass="emph" presetSubtype="0" fill="hold" nodeType="afterEffect">
                                  <p:stCondLst>
                                    <p:cond delay="0"/>
                                  </p:stCondLst>
                                  <p:childTnLst>
                                    <p:animRot by="21600000">
                                      <p:cBhvr>
                                        <p:cTn id="9" dur="59000" fill="hold"/>
                                        <p:tgtEl>
                                          <p:spTgt spid="48"/>
                                        </p:tgtEl>
                                        <p:attrNameLst>
                                          <p:attrName>r</p:attrName>
                                        </p:attrNameLst>
                                      </p:cBhvr>
                                    </p:animRot>
                                  </p:childTnLst>
                                </p:cTn>
                              </p:par>
                            </p:childTnLst>
                          </p:cTn>
                        </p:par>
                        <p:par>
                          <p:cTn id="10" fill="hold">
                            <p:stCondLst>
                              <p:cond delay="118000"/>
                            </p:stCondLst>
                            <p:childTnLst>
                              <p:par>
                                <p:cTn id="11" presetID="8" presetClass="emph" presetSubtype="0" fill="hold" nodeType="afterEffect">
                                  <p:stCondLst>
                                    <p:cond delay="0"/>
                                  </p:stCondLst>
                                  <p:childTnLst>
                                    <p:animRot by="21600000">
                                      <p:cBhvr>
                                        <p:cTn id="12" dur="59000" fill="hold"/>
                                        <p:tgtEl>
                                          <p:spTgt spid="48"/>
                                        </p:tgtEl>
                                        <p:attrNameLst>
                                          <p:attrName>r</p:attrName>
                                        </p:attrNameLst>
                                      </p:cBhvr>
                                    </p:animRot>
                                  </p:childTnLst>
                                </p:cTn>
                              </p:par>
                            </p:childTnLst>
                          </p:cTn>
                        </p:par>
                        <p:par>
                          <p:cTn id="13" fill="hold">
                            <p:stCondLst>
                              <p:cond delay="177000"/>
                            </p:stCondLst>
                            <p:childTnLst>
                              <p:par>
                                <p:cTn id="14" presetID="8" presetClass="emph" presetSubtype="0" fill="hold" nodeType="afterEffect">
                                  <p:stCondLst>
                                    <p:cond delay="0"/>
                                  </p:stCondLst>
                                  <p:childTnLst>
                                    <p:animRot by="21600000">
                                      <p:cBhvr>
                                        <p:cTn id="15" dur="59000" fill="hold"/>
                                        <p:tgtEl>
                                          <p:spTgt spid="48"/>
                                        </p:tgtEl>
                                        <p:attrNameLst>
                                          <p:attrName>r</p:attrName>
                                        </p:attrNameLst>
                                      </p:cBhvr>
                                    </p:animRot>
                                  </p:childTnLst>
                                </p:cTn>
                              </p:par>
                            </p:childTnLst>
                          </p:cTn>
                        </p:par>
                        <p:par>
                          <p:cTn id="16" fill="hold">
                            <p:stCondLst>
                              <p:cond delay="236000"/>
                            </p:stCondLst>
                            <p:childTnLst>
                              <p:par>
                                <p:cTn id="17" presetID="8" presetClass="emph" presetSubtype="0" fill="hold" nodeType="afterEffect">
                                  <p:stCondLst>
                                    <p:cond delay="0"/>
                                  </p:stCondLst>
                                  <p:childTnLst>
                                    <p:animRot by="21600000">
                                      <p:cBhvr>
                                        <p:cTn id="18" dur="59000" fill="hold"/>
                                        <p:tgtEl>
                                          <p:spTgt spid="48"/>
                                        </p:tgtEl>
                                        <p:attrNameLst>
                                          <p:attrName>r</p:attrName>
                                        </p:attrNameLst>
                                      </p:cBhvr>
                                    </p:animRot>
                                  </p:childTnLst>
                                </p:cTn>
                              </p:par>
                            </p:childTnLst>
                          </p:cTn>
                        </p:par>
                        <p:par>
                          <p:cTn id="19" fill="hold">
                            <p:stCondLst>
                              <p:cond delay="295000"/>
                            </p:stCondLst>
                            <p:childTnLst>
                              <p:par>
                                <p:cTn id="20" presetID="10" presetClass="entr" presetSubtype="0" fill="hold" grpId="0" nodeType="afterEffect">
                                  <p:stCondLst>
                                    <p:cond delay="0"/>
                                  </p:stCondLst>
                                  <p:childTnLst>
                                    <p:set>
                                      <p:cBhvr>
                                        <p:cTn id="21" dur="1" fill="hold">
                                          <p:stCondLst>
                                            <p:cond delay="0"/>
                                          </p:stCondLst>
                                        </p:cTn>
                                        <p:tgtEl>
                                          <p:spTgt spid="51"/>
                                        </p:tgtEl>
                                        <p:attrNameLst>
                                          <p:attrName>style.visibility</p:attrName>
                                        </p:attrNameLst>
                                      </p:cBhvr>
                                      <p:to>
                                        <p:strVal val="visible"/>
                                      </p:to>
                                    </p:set>
                                    <p:animEffect transition="in" filter="fade">
                                      <p:cBhvr>
                                        <p:cTn id="22" dur="500"/>
                                        <p:tgtEl>
                                          <p:spTgt spid="51"/>
                                        </p:tgtEl>
                                      </p:cBhvr>
                                    </p:animEffect>
                                  </p:childTnLst>
                                </p:cTn>
                              </p:par>
                            </p:childTnLst>
                          </p:cTn>
                        </p:par>
                      </p:childTnLst>
                    </p:cTn>
                  </p:par>
                </p:childTnLst>
              </p:cTn>
              <p:nextCondLst>
                <p:cond evt="onClick" delay="0">
                  <p:tgtEl>
                    <p:spTgt spid="6"/>
                  </p:tgtEl>
                </p:cond>
              </p:nextCondLst>
            </p:seq>
          </p:childTnLst>
        </p:cTn>
      </p:par>
    </p:tnLst>
    <p:bldLst>
      <p:bldP spid="5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30">
            <a:extLst>
              <a:ext uri="{FF2B5EF4-FFF2-40B4-BE49-F238E27FC236}">
                <a16:creationId xmlns:a16="http://schemas.microsoft.com/office/drawing/2014/main" id="{31A2A481-F67D-4526-8E1D-A15DB417FA85}"/>
              </a:ext>
            </a:extLst>
          </p:cNvPr>
          <p:cNvSpPr/>
          <p:nvPr/>
        </p:nvSpPr>
        <p:spPr>
          <a:xfrm>
            <a:off x="901700" y="1581571"/>
            <a:ext cx="8529928" cy="864000"/>
          </a:xfrm>
          <a:custGeom>
            <a:avLst/>
            <a:gdLst>
              <a:gd name="connsiteX0" fmla="*/ 0 w 8872539"/>
              <a:gd name="connsiteY0" fmla="*/ 0 h 534030"/>
              <a:gd name="connsiteX1" fmla="*/ 8872539 w 8872539"/>
              <a:gd name="connsiteY1" fmla="*/ 0 h 534030"/>
              <a:gd name="connsiteX2" fmla="*/ 8872539 w 8872539"/>
              <a:gd name="connsiteY2" fmla="*/ 534030 h 534030"/>
              <a:gd name="connsiteX3" fmla="*/ 0 w 8872539"/>
              <a:gd name="connsiteY3" fmla="*/ 534030 h 534030"/>
              <a:gd name="connsiteX4" fmla="*/ 0 w 8872539"/>
              <a:gd name="connsiteY4" fmla="*/ 0 h 534030"/>
              <a:gd name="connsiteX0" fmla="*/ 0 w 8872539"/>
              <a:gd name="connsiteY0" fmla="*/ 0 h 534030"/>
              <a:gd name="connsiteX1" fmla="*/ 8447667 w 8872539"/>
              <a:gd name="connsiteY1" fmla="*/ 0 h 534030"/>
              <a:gd name="connsiteX2" fmla="*/ 8872539 w 8872539"/>
              <a:gd name="connsiteY2" fmla="*/ 534030 h 534030"/>
              <a:gd name="connsiteX3" fmla="*/ 0 w 8872539"/>
              <a:gd name="connsiteY3" fmla="*/ 534030 h 534030"/>
              <a:gd name="connsiteX4" fmla="*/ 0 w 8872539"/>
              <a:gd name="connsiteY4" fmla="*/ 0 h 5340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72539" h="534030">
                <a:moveTo>
                  <a:pt x="0" y="0"/>
                </a:moveTo>
                <a:lnTo>
                  <a:pt x="8447667" y="0"/>
                </a:lnTo>
                <a:lnTo>
                  <a:pt x="8872539" y="534030"/>
                </a:lnTo>
                <a:lnTo>
                  <a:pt x="0" y="534030"/>
                </a:lnTo>
                <a:lnTo>
                  <a:pt x="0" y="0"/>
                </a:lnTo>
                <a:close/>
              </a:path>
            </a:pathLst>
          </a:custGeom>
          <a:solidFill>
            <a:srgbClr val="9B9BCD"/>
          </a:solidFill>
          <a:ln w="38100">
            <a:solidFill>
              <a:srgbClr val="9B9BCD"/>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noAutofit/>
          </a:bodyPr>
          <a:lstStyle/>
          <a:p>
            <a:endParaRPr lang="en-GB" dirty="0">
              <a:solidFill>
                <a:schemeClr val="tx1"/>
              </a:solidFill>
            </a:endParaRPr>
          </a:p>
        </p:txBody>
      </p:sp>
      <p:sp>
        <p:nvSpPr>
          <p:cNvPr id="12" name="Rectangle 11"/>
          <p:cNvSpPr/>
          <p:nvPr/>
        </p:nvSpPr>
        <p:spPr>
          <a:xfrm>
            <a:off x="884238" y="865188"/>
            <a:ext cx="8923337" cy="584775"/>
          </a:xfrm>
          <a:prstGeom prst="rect">
            <a:avLst/>
          </a:prstGeom>
        </p:spPr>
        <p:txBody>
          <a:bodyPr wrap="square">
            <a:spAutoFit/>
          </a:bodyPr>
          <a:lstStyle/>
          <a:p>
            <a:pPr algn="ctr"/>
            <a:r>
              <a:rPr lang="en-GB" sz="3200" b="1" dirty="0">
                <a:latin typeface="+mj-lt"/>
              </a:rPr>
              <a:t>What Is a Scientist?</a:t>
            </a:r>
          </a:p>
        </p:txBody>
      </p:sp>
      <p:grpSp>
        <p:nvGrpSpPr>
          <p:cNvPr id="18" name="ICONS"/>
          <p:cNvGrpSpPr/>
          <p:nvPr/>
        </p:nvGrpSpPr>
        <p:grpSpPr>
          <a:xfrm>
            <a:off x="8919916" y="638330"/>
            <a:ext cx="1238498" cy="864000"/>
            <a:chOff x="7480751" y="621486"/>
            <a:chExt cx="1238498" cy="864000"/>
          </a:xfrm>
        </p:grpSpPr>
        <p:pic>
          <p:nvPicPr>
            <p:cNvPr id="24" name="Assessment" hidden="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22" name="Mental and Oral Starter" hidden="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68200" y="621686"/>
              <a:ext cx="8636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Group Work" hidden="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9" name="Talking Partners" hidden="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7" name="Pairs" hidden="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5" name="Individual Work"/>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4" name="Whole Class" hidden="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480751" y="621486"/>
              <a:ext cx="1238498" cy="864000"/>
            </a:xfrm>
            <a:prstGeom prst="rect">
              <a:avLst/>
            </a:prstGeom>
          </p:spPr>
        </p:pic>
      </p:grpSp>
      <p:sp>
        <p:nvSpPr>
          <p:cNvPr id="31" name="Rectangle 30">
            <a:extLst>
              <a:ext uri="{FF2B5EF4-FFF2-40B4-BE49-F238E27FC236}">
                <a16:creationId xmlns:a16="http://schemas.microsoft.com/office/drawing/2014/main" id="{1E50D45E-51F9-412C-9169-BC49A7A35A74}"/>
              </a:ext>
            </a:extLst>
          </p:cNvPr>
          <p:cNvSpPr/>
          <p:nvPr/>
        </p:nvSpPr>
        <p:spPr>
          <a:xfrm>
            <a:off x="901700" y="1529204"/>
            <a:ext cx="8419091" cy="849949"/>
          </a:xfrm>
          <a:custGeom>
            <a:avLst/>
            <a:gdLst>
              <a:gd name="connsiteX0" fmla="*/ 0 w 8872539"/>
              <a:gd name="connsiteY0" fmla="*/ 0 h 534030"/>
              <a:gd name="connsiteX1" fmla="*/ 8872539 w 8872539"/>
              <a:gd name="connsiteY1" fmla="*/ 0 h 534030"/>
              <a:gd name="connsiteX2" fmla="*/ 8872539 w 8872539"/>
              <a:gd name="connsiteY2" fmla="*/ 534030 h 534030"/>
              <a:gd name="connsiteX3" fmla="*/ 0 w 8872539"/>
              <a:gd name="connsiteY3" fmla="*/ 534030 h 534030"/>
              <a:gd name="connsiteX4" fmla="*/ 0 w 8872539"/>
              <a:gd name="connsiteY4" fmla="*/ 0 h 534030"/>
              <a:gd name="connsiteX0" fmla="*/ 0 w 8872539"/>
              <a:gd name="connsiteY0" fmla="*/ 0 h 534030"/>
              <a:gd name="connsiteX1" fmla="*/ 8447667 w 8872539"/>
              <a:gd name="connsiteY1" fmla="*/ 0 h 534030"/>
              <a:gd name="connsiteX2" fmla="*/ 8872539 w 8872539"/>
              <a:gd name="connsiteY2" fmla="*/ 534030 h 534030"/>
              <a:gd name="connsiteX3" fmla="*/ 0 w 8872539"/>
              <a:gd name="connsiteY3" fmla="*/ 534030 h 534030"/>
              <a:gd name="connsiteX4" fmla="*/ 0 w 8872539"/>
              <a:gd name="connsiteY4" fmla="*/ 0 h 5340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72539" h="534030">
                <a:moveTo>
                  <a:pt x="0" y="0"/>
                </a:moveTo>
                <a:lnTo>
                  <a:pt x="8447667" y="0"/>
                </a:lnTo>
                <a:lnTo>
                  <a:pt x="8872539" y="534030"/>
                </a:lnTo>
                <a:lnTo>
                  <a:pt x="0" y="534030"/>
                </a:lnTo>
                <a:lnTo>
                  <a:pt x="0" y="0"/>
                </a:lnTo>
                <a:close/>
              </a:path>
            </a:pathLst>
          </a:custGeom>
          <a:solidFill>
            <a:schemeClr val="bg1"/>
          </a:solidFill>
          <a:ln w="38100">
            <a:solidFill>
              <a:srgbClr val="4A3581"/>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r>
              <a:rPr lang="en-GB" dirty="0">
                <a:solidFill>
                  <a:schemeClr val="tx1"/>
                </a:solidFill>
              </a:rPr>
              <a:t>Scientists study science. They are curious about how the world</a:t>
            </a:r>
            <a:br>
              <a:rPr lang="en-GB" dirty="0">
                <a:solidFill>
                  <a:schemeClr val="tx1"/>
                </a:solidFill>
              </a:rPr>
            </a:br>
            <a:r>
              <a:rPr lang="en-GB" dirty="0">
                <a:solidFill>
                  <a:schemeClr val="tx1"/>
                </a:solidFill>
              </a:rPr>
              <a:t>works and finding out new knowledge.</a:t>
            </a:r>
          </a:p>
        </p:txBody>
      </p:sp>
      <p:grpSp>
        <p:nvGrpSpPr>
          <p:cNvPr id="7" name="Group 6">
            <a:extLst>
              <a:ext uri="{FF2B5EF4-FFF2-40B4-BE49-F238E27FC236}">
                <a16:creationId xmlns:a16="http://schemas.microsoft.com/office/drawing/2014/main" id="{F736B7D3-1A68-4557-868D-AD516880CF11}"/>
              </a:ext>
            </a:extLst>
          </p:cNvPr>
          <p:cNvGrpSpPr/>
          <p:nvPr/>
        </p:nvGrpSpPr>
        <p:grpSpPr>
          <a:xfrm>
            <a:off x="884238" y="2543862"/>
            <a:ext cx="5174817" cy="3243388"/>
            <a:chOff x="884238" y="2543862"/>
            <a:chExt cx="5174817" cy="3243388"/>
          </a:xfrm>
        </p:grpSpPr>
        <p:sp>
          <p:nvSpPr>
            <p:cNvPr id="52" name="TextBox 51">
              <a:extLst>
                <a:ext uri="{FF2B5EF4-FFF2-40B4-BE49-F238E27FC236}">
                  <a16:creationId xmlns:a16="http://schemas.microsoft.com/office/drawing/2014/main" id="{3D4D3CF3-767E-4424-8A30-48EBF65EDA0F}"/>
                </a:ext>
              </a:extLst>
            </p:cNvPr>
            <p:cNvSpPr txBox="1"/>
            <p:nvPr/>
          </p:nvSpPr>
          <p:spPr>
            <a:xfrm>
              <a:off x="884238" y="2543862"/>
              <a:ext cx="5174817" cy="3243388"/>
            </a:xfrm>
            <a:prstGeom prst="rect">
              <a:avLst/>
            </a:prstGeom>
            <a:noFill/>
          </p:spPr>
          <p:txBody>
            <a:bodyPr wrap="square">
              <a:spAutoFit/>
            </a:bodyPr>
            <a:lstStyle/>
            <a:p>
              <a:r>
                <a:rPr lang="en-GB" b="1" dirty="0"/>
                <a:t>Scientists can have many different skills and their work may include:</a:t>
              </a:r>
            </a:p>
            <a:p>
              <a:pPr>
                <a:spcAft>
                  <a:spcPts val="600"/>
                </a:spcAft>
              </a:pPr>
              <a:r>
                <a:rPr lang="en-GB" dirty="0"/>
                <a:t>   Making observations.</a:t>
              </a:r>
            </a:p>
            <a:p>
              <a:pPr>
                <a:spcAft>
                  <a:spcPts val="600"/>
                </a:spcAft>
              </a:pPr>
              <a:r>
                <a:rPr lang="en-GB" dirty="0"/>
                <a:t>   Asking questions.</a:t>
              </a:r>
            </a:p>
            <a:p>
              <a:pPr>
                <a:spcAft>
                  <a:spcPts val="600"/>
                </a:spcAft>
              </a:pPr>
              <a:r>
                <a:rPr lang="en-GB" dirty="0"/>
                <a:t>   Coming up with ideas about how the  </a:t>
              </a:r>
              <a:br>
                <a:rPr lang="en-GB" dirty="0"/>
              </a:br>
              <a:r>
                <a:rPr lang="en-GB" dirty="0"/>
                <a:t>   world works and testing them.</a:t>
              </a:r>
            </a:p>
            <a:p>
              <a:pPr>
                <a:spcAft>
                  <a:spcPts val="600"/>
                </a:spcAft>
              </a:pPr>
              <a:r>
                <a:rPr lang="en-GB" dirty="0"/>
                <a:t>   Carrying out experiments and</a:t>
              </a:r>
              <a:br>
                <a:rPr lang="en-GB" dirty="0"/>
              </a:br>
              <a:r>
                <a:rPr lang="en-GB" dirty="0"/>
                <a:t>   recording data. </a:t>
              </a:r>
            </a:p>
            <a:p>
              <a:pPr>
                <a:spcAft>
                  <a:spcPts val="600"/>
                </a:spcAft>
              </a:pPr>
              <a:r>
                <a:rPr lang="en-GB" dirty="0"/>
                <a:t>   Teaching and training other people. </a:t>
              </a:r>
            </a:p>
          </p:txBody>
        </p:sp>
        <p:sp>
          <p:nvSpPr>
            <p:cNvPr id="3" name="Isosceles Triangle 2">
              <a:extLst>
                <a:ext uri="{FF2B5EF4-FFF2-40B4-BE49-F238E27FC236}">
                  <a16:creationId xmlns:a16="http://schemas.microsoft.com/office/drawing/2014/main" id="{7E033ABC-3D76-4E49-A1F8-8E11FF8BCE5D}"/>
                </a:ext>
              </a:extLst>
            </p:cNvPr>
            <p:cNvSpPr/>
            <p:nvPr/>
          </p:nvSpPr>
          <p:spPr>
            <a:xfrm rot="5400000">
              <a:off x="1033320" y="3319896"/>
              <a:ext cx="138545" cy="120073"/>
            </a:xfrm>
            <a:prstGeom prst="triangle">
              <a:avLst/>
            </a:prstGeom>
            <a:solidFill>
              <a:srgbClr val="E84D15"/>
            </a:solidFill>
            <a:ln>
              <a:solidFill>
                <a:srgbClr val="F0811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 name="Isosceles Triangle 52">
              <a:extLst>
                <a:ext uri="{FF2B5EF4-FFF2-40B4-BE49-F238E27FC236}">
                  <a16:creationId xmlns:a16="http://schemas.microsoft.com/office/drawing/2014/main" id="{033E89E8-118B-4B24-B575-A980E8864626}"/>
                </a:ext>
              </a:extLst>
            </p:cNvPr>
            <p:cNvSpPr/>
            <p:nvPr/>
          </p:nvSpPr>
          <p:spPr>
            <a:xfrm rot="5400000">
              <a:off x="1033320" y="3699350"/>
              <a:ext cx="138545" cy="120073"/>
            </a:xfrm>
            <a:prstGeom prst="triangle">
              <a:avLst/>
            </a:prstGeom>
            <a:solidFill>
              <a:srgbClr val="E84D15"/>
            </a:solidFill>
            <a:ln>
              <a:solidFill>
                <a:srgbClr val="F0811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4" name="Isosceles Triangle 53">
              <a:extLst>
                <a:ext uri="{FF2B5EF4-FFF2-40B4-BE49-F238E27FC236}">
                  <a16:creationId xmlns:a16="http://schemas.microsoft.com/office/drawing/2014/main" id="{83665D92-C52A-492C-AB4B-0A0ED4EC219D}"/>
                </a:ext>
              </a:extLst>
            </p:cNvPr>
            <p:cNvSpPr/>
            <p:nvPr/>
          </p:nvSpPr>
          <p:spPr>
            <a:xfrm rot="5400000">
              <a:off x="1033320" y="4078804"/>
              <a:ext cx="138545" cy="120073"/>
            </a:xfrm>
            <a:prstGeom prst="triangle">
              <a:avLst/>
            </a:prstGeom>
            <a:solidFill>
              <a:srgbClr val="E84D15"/>
            </a:solidFill>
            <a:ln>
              <a:solidFill>
                <a:srgbClr val="F0811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 name="Isosceles Triangle 54">
              <a:extLst>
                <a:ext uri="{FF2B5EF4-FFF2-40B4-BE49-F238E27FC236}">
                  <a16:creationId xmlns:a16="http://schemas.microsoft.com/office/drawing/2014/main" id="{925FD7A8-FF61-42EB-BB3C-AB342F01CF88}"/>
                </a:ext>
              </a:extLst>
            </p:cNvPr>
            <p:cNvSpPr/>
            <p:nvPr/>
          </p:nvSpPr>
          <p:spPr>
            <a:xfrm rot="5400000">
              <a:off x="1033320" y="4799100"/>
              <a:ext cx="138545" cy="120073"/>
            </a:xfrm>
            <a:prstGeom prst="triangle">
              <a:avLst/>
            </a:prstGeom>
            <a:solidFill>
              <a:srgbClr val="E84D15"/>
            </a:solidFill>
            <a:ln>
              <a:solidFill>
                <a:srgbClr val="F0811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6" name="Isosceles Triangle 55">
              <a:extLst>
                <a:ext uri="{FF2B5EF4-FFF2-40B4-BE49-F238E27FC236}">
                  <a16:creationId xmlns:a16="http://schemas.microsoft.com/office/drawing/2014/main" id="{6FC6483C-7AFD-4B37-A543-4B504AFF2E48}"/>
                </a:ext>
              </a:extLst>
            </p:cNvPr>
            <p:cNvSpPr/>
            <p:nvPr/>
          </p:nvSpPr>
          <p:spPr>
            <a:xfrm rot="5400000">
              <a:off x="1033320" y="5519396"/>
              <a:ext cx="138545" cy="120073"/>
            </a:xfrm>
            <a:prstGeom prst="triangle">
              <a:avLst/>
            </a:prstGeom>
            <a:solidFill>
              <a:srgbClr val="E84D15"/>
            </a:solidFill>
            <a:ln>
              <a:solidFill>
                <a:srgbClr val="F0811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4" name="Rectangle 3">
            <a:extLst>
              <a:ext uri="{FF2B5EF4-FFF2-40B4-BE49-F238E27FC236}">
                <a16:creationId xmlns:a16="http://schemas.microsoft.com/office/drawing/2014/main" id="{D9378635-FA0F-401E-87E9-94962A4953C9}"/>
              </a:ext>
            </a:extLst>
          </p:cNvPr>
          <p:cNvSpPr/>
          <p:nvPr/>
        </p:nvSpPr>
        <p:spPr>
          <a:xfrm>
            <a:off x="901700" y="5882854"/>
            <a:ext cx="8872538" cy="776709"/>
          </a:xfrm>
          <a:prstGeom prst="rect">
            <a:avLst/>
          </a:prstGeom>
          <a:solidFill>
            <a:srgbClr val="4A35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dirty="0"/>
              <a:t>Look at your definition of a scientist. Have you got any of these points?</a:t>
            </a:r>
          </a:p>
          <a:p>
            <a:r>
              <a:rPr lang="en-GB" dirty="0"/>
              <a:t>Is there anything you would add? </a:t>
            </a:r>
          </a:p>
        </p:txBody>
      </p:sp>
      <p:pic>
        <p:nvPicPr>
          <p:cNvPr id="13" name="Picture 12">
            <a:extLst>
              <a:ext uri="{FF2B5EF4-FFF2-40B4-BE49-F238E27FC236}">
                <a16:creationId xmlns:a16="http://schemas.microsoft.com/office/drawing/2014/main" id="{715073D7-9FBE-4F2B-AB2B-6E89C424C6EA}"/>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8285" t="-10646" r="9374" b="15483"/>
          <a:stretch/>
        </p:blipFill>
        <p:spPr>
          <a:xfrm>
            <a:off x="5748193" y="2721870"/>
            <a:ext cx="2271858" cy="2332124"/>
          </a:xfrm>
          <a:prstGeom prst="ellipse">
            <a:avLst/>
          </a:prstGeom>
          <a:ln w="38100">
            <a:solidFill>
              <a:srgbClr val="F08115"/>
            </a:solidFill>
          </a:ln>
        </p:spPr>
      </p:pic>
      <p:pic>
        <p:nvPicPr>
          <p:cNvPr id="10" name="Picture 9">
            <a:extLst>
              <a:ext uri="{FF2B5EF4-FFF2-40B4-BE49-F238E27FC236}">
                <a16:creationId xmlns:a16="http://schemas.microsoft.com/office/drawing/2014/main" id="{13AA77F4-5549-4EDF-BB0B-83F4C817C7EE}"/>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13307" r="16637"/>
          <a:stretch/>
        </p:blipFill>
        <p:spPr>
          <a:xfrm>
            <a:off x="7386046" y="3471439"/>
            <a:ext cx="2263211" cy="2284469"/>
          </a:xfrm>
          <a:prstGeom prst="ellipse">
            <a:avLst/>
          </a:prstGeom>
          <a:ln w="38100">
            <a:solidFill>
              <a:srgbClr val="F08115"/>
            </a:solidFill>
          </a:ln>
        </p:spPr>
      </p:pic>
      <p:pic>
        <p:nvPicPr>
          <p:cNvPr id="21" name="Picture 20">
            <a:extLst>
              <a:ext uri="{FF2B5EF4-FFF2-40B4-BE49-F238E27FC236}">
                <a16:creationId xmlns:a16="http://schemas.microsoft.com/office/drawing/2014/main" id="{04E8F405-7CF7-43A3-8C34-634CD40D96D5}"/>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21374642">
            <a:off x="6569789" y="4143350"/>
            <a:ext cx="939528" cy="1708162"/>
          </a:xfrm>
          <a:prstGeom prst="rect">
            <a:avLst/>
          </a:prstGeom>
        </p:spPr>
      </p:pic>
      <p:pic>
        <p:nvPicPr>
          <p:cNvPr id="25" name="Picture 24">
            <a:extLst>
              <a:ext uri="{FF2B5EF4-FFF2-40B4-BE49-F238E27FC236}">
                <a16:creationId xmlns:a16="http://schemas.microsoft.com/office/drawing/2014/main" id="{F080B7F0-17EF-43AA-8700-B42B7C9C4540}"/>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362558">
            <a:off x="7518196" y="2557161"/>
            <a:ext cx="1316458" cy="1350494"/>
          </a:xfrm>
          <a:prstGeom prst="rect">
            <a:avLst/>
          </a:prstGeom>
        </p:spPr>
      </p:pic>
    </p:spTree>
    <p:extLst>
      <p:ext uri="{BB962C8B-B14F-4D97-AF65-F5344CB8AC3E}">
        <p14:creationId xmlns:p14="http://schemas.microsoft.com/office/powerpoint/2010/main" val="123211777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par>
                                <p:cTn id="11" presetID="10"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C4ECB23-5406-41BE-AB85-04484488FE1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8423" t="14077" r="8586" b="30873"/>
          <a:stretch/>
        </p:blipFill>
        <p:spPr>
          <a:xfrm>
            <a:off x="901700" y="2497938"/>
            <a:ext cx="8872538" cy="4161625"/>
          </a:xfrm>
          <a:prstGeom prst="rect">
            <a:avLst/>
          </a:prstGeom>
        </p:spPr>
      </p:pic>
      <p:sp>
        <p:nvSpPr>
          <p:cNvPr id="6" name="Oval 5">
            <a:extLst>
              <a:ext uri="{FF2B5EF4-FFF2-40B4-BE49-F238E27FC236}">
                <a16:creationId xmlns:a16="http://schemas.microsoft.com/office/drawing/2014/main" id="{E55B2C4A-43FD-4BE2-83F5-3E8806507085}"/>
              </a:ext>
            </a:extLst>
          </p:cNvPr>
          <p:cNvSpPr/>
          <p:nvPr/>
        </p:nvSpPr>
        <p:spPr>
          <a:xfrm>
            <a:off x="1025526" y="2551963"/>
            <a:ext cx="2603499" cy="2428875"/>
          </a:xfrm>
          <a:prstGeom prst="ellipse">
            <a:avLst/>
          </a:prstGeom>
          <a:solidFill>
            <a:schemeClr val="bg1"/>
          </a:solidFill>
          <a:ln w="38100">
            <a:solidFill>
              <a:srgbClr val="F08115"/>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dirty="0">
                <a:solidFill>
                  <a:schemeClr val="tx1"/>
                </a:solidFill>
              </a:rPr>
              <a:t>Sometimes people have a </a:t>
            </a:r>
            <a:r>
              <a:rPr lang="en-GB" b="1" dirty="0">
                <a:solidFill>
                  <a:srgbClr val="E84D15"/>
                </a:solidFill>
              </a:rPr>
              <a:t>stereotypical</a:t>
            </a:r>
            <a:r>
              <a:rPr lang="en-GB" dirty="0">
                <a:solidFill>
                  <a:schemeClr val="tx1"/>
                </a:solidFill>
              </a:rPr>
              <a:t> idea of what</a:t>
            </a:r>
            <a:br>
              <a:rPr lang="en-GB" dirty="0">
                <a:solidFill>
                  <a:schemeClr val="tx1"/>
                </a:solidFill>
              </a:rPr>
            </a:br>
            <a:r>
              <a:rPr lang="en-GB" dirty="0">
                <a:solidFill>
                  <a:schemeClr val="tx1"/>
                </a:solidFill>
              </a:rPr>
              <a:t>a scientist</a:t>
            </a:r>
            <a:br>
              <a:rPr lang="en-GB" dirty="0">
                <a:solidFill>
                  <a:schemeClr val="tx1"/>
                </a:solidFill>
              </a:rPr>
            </a:br>
            <a:r>
              <a:rPr lang="en-GB" dirty="0">
                <a:solidFill>
                  <a:schemeClr val="tx1"/>
                </a:solidFill>
              </a:rPr>
              <a:t>looks like. </a:t>
            </a:r>
          </a:p>
        </p:txBody>
      </p:sp>
      <p:sp>
        <p:nvSpPr>
          <p:cNvPr id="26" name="Oval 25">
            <a:extLst>
              <a:ext uri="{FF2B5EF4-FFF2-40B4-BE49-F238E27FC236}">
                <a16:creationId xmlns:a16="http://schemas.microsoft.com/office/drawing/2014/main" id="{E443A9B2-7B8E-4A4E-B4F6-5E757CCCB3C9}"/>
              </a:ext>
            </a:extLst>
          </p:cNvPr>
          <p:cNvSpPr/>
          <p:nvPr/>
        </p:nvSpPr>
        <p:spPr>
          <a:xfrm>
            <a:off x="4044950" y="2551963"/>
            <a:ext cx="2603499" cy="2428875"/>
          </a:xfrm>
          <a:prstGeom prst="ellipse">
            <a:avLst/>
          </a:prstGeom>
          <a:solidFill>
            <a:schemeClr val="bg1"/>
          </a:solidFill>
          <a:ln w="38100">
            <a:solidFill>
              <a:srgbClr val="4A358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dirty="0">
                <a:solidFill>
                  <a:schemeClr val="tx1"/>
                </a:solidFill>
              </a:rPr>
              <a:t>However, scientists are actually a </a:t>
            </a:r>
            <a:r>
              <a:rPr lang="en-GB" b="1" dirty="0">
                <a:solidFill>
                  <a:srgbClr val="4A3581"/>
                </a:solidFill>
              </a:rPr>
              <a:t>diverse</a:t>
            </a:r>
            <a:r>
              <a:rPr lang="en-GB" dirty="0">
                <a:solidFill>
                  <a:schemeClr val="tx1"/>
                </a:solidFill>
              </a:rPr>
              <a:t> group of people. </a:t>
            </a:r>
          </a:p>
        </p:txBody>
      </p:sp>
      <p:sp>
        <p:nvSpPr>
          <p:cNvPr id="32" name="Rectangle 30">
            <a:extLst>
              <a:ext uri="{FF2B5EF4-FFF2-40B4-BE49-F238E27FC236}">
                <a16:creationId xmlns:a16="http://schemas.microsoft.com/office/drawing/2014/main" id="{31A2A481-F67D-4526-8E1D-A15DB417FA85}"/>
              </a:ext>
            </a:extLst>
          </p:cNvPr>
          <p:cNvSpPr/>
          <p:nvPr/>
        </p:nvSpPr>
        <p:spPr>
          <a:xfrm>
            <a:off x="901700" y="1581571"/>
            <a:ext cx="8529928" cy="864000"/>
          </a:xfrm>
          <a:custGeom>
            <a:avLst/>
            <a:gdLst>
              <a:gd name="connsiteX0" fmla="*/ 0 w 8872539"/>
              <a:gd name="connsiteY0" fmla="*/ 0 h 534030"/>
              <a:gd name="connsiteX1" fmla="*/ 8872539 w 8872539"/>
              <a:gd name="connsiteY1" fmla="*/ 0 h 534030"/>
              <a:gd name="connsiteX2" fmla="*/ 8872539 w 8872539"/>
              <a:gd name="connsiteY2" fmla="*/ 534030 h 534030"/>
              <a:gd name="connsiteX3" fmla="*/ 0 w 8872539"/>
              <a:gd name="connsiteY3" fmla="*/ 534030 h 534030"/>
              <a:gd name="connsiteX4" fmla="*/ 0 w 8872539"/>
              <a:gd name="connsiteY4" fmla="*/ 0 h 534030"/>
              <a:gd name="connsiteX0" fmla="*/ 0 w 8872539"/>
              <a:gd name="connsiteY0" fmla="*/ 0 h 534030"/>
              <a:gd name="connsiteX1" fmla="*/ 8447667 w 8872539"/>
              <a:gd name="connsiteY1" fmla="*/ 0 h 534030"/>
              <a:gd name="connsiteX2" fmla="*/ 8872539 w 8872539"/>
              <a:gd name="connsiteY2" fmla="*/ 534030 h 534030"/>
              <a:gd name="connsiteX3" fmla="*/ 0 w 8872539"/>
              <a:gd name="connsiteY3" fmla="*/ 534030 h 534030"/>
              <a:gd name="connsiteX4" fmla="*/ 0 w 8872539"/>
              <a:gd name="connsiteY4" fmla="*/ 0 h 5340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72539" h="534030">
                <a:moveTo>
                  <a:pt x="0" y="0"/>
                </a:moveTo>
                <a:lnTo>
                  <a:pt x="8447667" y="0"/>
                </a:lnTo>
                <a:lnTo>
                  <a:pt x="8872539" y="534030"/>
                </a:lnTo>
                <a:lnTo>
                  <a:pt x="0" y="534030"/>
                </a:lnTo>
                <a:lnTo>
                  <a:pt x="0" y="0"/>
                </a:lnTo>
                <a:close/>
              </a:path>
            </a:pathLst>
          </a:custGeom>
          <a:solidFill>
            <a:srgbClr val="9B9BCD"/>
          </a:solidFill>
          <a:ln w="38100">
            <a:solidFill>
              <a:srgbClr val="9B9BCD"/>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noAutofit/>
          </a:bodyPr>
          <a:lstStyle/>
          <a:p>
            <a:endParaRPr lang="en-GB" dirty="0">
              <a:solidFill>
                <a:schemeClr val="tx1"/>
              </a:solidFill>
            </a:endParaRPr>
          </a:p>
        </p:txBody>
      </p:sp>
      <p:sp>
        <p:nvSpPr>
          <p:cNvPr id="12" name="Rectangle 11"/>
          <p:cNvSpPr/>
          <p:nvPr/>
        </p:nvSpPr>
        <p:spPr>
          <a:xfrm>
            <a:off x="884238" y="865188"/>
            <a:ext cx="8923337" cy="584775"/>
          </a:xfrm>
          <a:prstGeom prst="rect">
            <a:avLst/>
          </a:prstGeom>
        </p:spPr>
        <p:txBody>
          <a:bodyPr wrap="square">
            <a:spAutoFit/>
          </a:bodyPr>
          <a:lstStyle/>
          <a:p>
            <a:pPr algn="ctr"/>
            <a:r>
              <a:rPr lang="en-GB" sz="3200" b="1" dirty="0">
                <a:latin typeface="+mj-lt"/>
              </a:rPr>
              <a:t>Smashing Stereotypes in Science</a:t>
            </a:r>
          </a:p>
        </p:txBody>
      </p:sp>
      <p:grpSp>
        <p:nvGrpSpPr>
          <p:cNvPr id="18" name="ICONS"/>
          <p:cNvGrpSpPr/>
          <p:nvPr/>
        </p:nvGrpSpPr>
        <p:grpSpPr>
          <a:xfrm>
            <a:off x="8919916" y="638330"/>
            <a:ext cx="1238498" cy="864000"/>
            <a:chOff x="7480751" y="621486"/>
            <a:chExt cx="1238498" cy="864000"/>
          </a:xfrm>
        </p:grpSpPr>
        <p:pic>
          <p:nvPicPr>
            <p:cNvPr id="24" name="Assessment" hidden="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22" name="Mental and Oral Starter" hidden="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668200" y="621686"/>
              <a:ext cx="8636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Group Work" hidden="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9" name="Talking Partners" hidden="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7" name="Pairs" hidden="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5" name="Individual Work" hidden="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4" name="Whole Class"/>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480751" y="621486"/>
              <a:ext cx="1238498" cy="864000"/>
            </a:xfrm>
            <a:prstGeom prst="rect">
              <a:avLst/>
            </a:prstGeom>
          </p:spPr>
        </p:pic>
      </p:grpSp>
      <p:sp>
        <p:nvSpPr>
          <p:cNvPr id="31" name="Rectangle 30">
            <a:extLst>
              <a:ext uri="{FF2B5EF4-FFF2-40B4-BE49-F238E27FC236}">
                <a16:creationId xmlns:a16="http://schemas.microsoft.com/office/drawing/2014/main" id="{1E50D45E-51F9-412C-9169-BC49A7A35A74}"/>
              </a:ext>
            </a:extLst>
          </p:cNvPr>
          <p:cNvSpPr/>
          <p:nvPr/>
        </p:nvSpPr>
        <p:spPr>
          <a:xfrm>
            <a:off x="901700" y="1529204"/>
            <a:ext cx="8419091" cy="849949"/>
          </a:xfrm>
          <a:custGeom>
            <a:avLst/>
            <a:gdLst>
              <a:gd name="connsiteX0" fmla="*/ 0 w 8872539"/>
              <a:gd name="connsiteY0" fmla="*/ 0 h 534030"/>
              <a:gd name="connsiteX1" fmla="*/ 8872539 w 8872539"/>
              <a:gd name="connsiteY1" fmla="*/ 0 h 534030"/>
              <a:gd name="connsiteX2" fmla="*/ 8872539 w 8872539"/>
              <a:gd name="connsiteY2" fmla="*/ 534030 h 534030"/>
              <a:gd name="connsiteX3" fmla="*/ 0 w 8872539"/>
              <a:gd name="connsiteY3" fmla="*/ 534030 h 534030"/>
              <a:gd name="connsiteX4" fmla="*/ 0 w 8872539"/>
              <a:gd name="connsiteY4" fmla="*/ 0 h 534030"/>
              <a:gd name="connsiteX0" fmla="*/ 0 w 8872539"/>
              <a:gd name="connsiteY0" fmla="*/ 0 h 534030"/>
              <a:gd name="connsiteX1" fmla="*/ 8447667 w 8872539"/>
              <a:gd name="connsiteY1" fmla="*/ 0 h 534030"/>
              <a:gd name="connsiteX2" fmla="*/ 8872539 w 8872539"/>
              <a:gd name="connsiteY2" fmla="*/ 534030 h 534030"/>
              <a:gd name="connsiteX3" fmla="*/ 0 w 8872539"/>
              <a:gd name="connsiteY3" fmla="*/ 534030 h 534030"/>
              <a:gd name="connsiteX4" fmla="*/ 0 w 8872539"/>
              <a:gd name="connsiteY4" fmla="*/ 0 h 5340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72539" h="534030">
                <a:moveTo>
                  <a:pt x="0" y="0"/>
                </a:moveTo>
                <a:lnTo>
                  <a:pt x="8447667" y="0"/>
                </a:lnTo>
                <a:lnTo>
                  <a:pt x="8872539" y="534030"/>
                </a:lnTo>
                <a:lnTo>
                  <a:pt x="0" y="534030"/>
                </a:lnTo>
                <a:lnTo>
                  <a:pt x="0" y="0"/>
                </a:lnTo>
                <a:close/>
              </a:path>
            </a:pathLst>
          </a:custGeom>
          <a:solidFill>
            <a:schemeClr val="bg1"/>
          </a:solidFill>
          <a:ln w="38100">
            <a:solidFill>
              <a:srgbClr val="4A3581"/>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r>
              <a:rPr lang="en-GB" dirty="0">
                <a:solidFill>
                  <a:schemeClr val="tx1"/>
                </a:solidFill>
              </a:rPr>
              <a:t>Now, look at your drawings of scientists as a class. </a:t>
            </a:r>
          </a:p>
          <a:p>
            <a:r>
              <a:rPr lang="en-GB" b="1" dirty="0">
                <a:solidFill>
                  <a:schemeClr val="tx1"/>
                </a:solidFill>
              </a:rPr>
              <a:t>Do they all show the same thing? Or are there differences?</a:t>
            </a:r>
          </a:p>
        </p:txBody>
      </p:sp>
      <p:pic>
        <p:nvPicPr>
          <p:cNvPr id="5" name="Picture 4">
            <a:extLst>
              <a:ext uri="{FF2B5EF4-FFF2-40B4-BE49-F238E27FC236}">
                <a16:creationId xmlns:a16="http://schemas.microsoft.com/office/drawing/2014/main" id="{7290E737-C3F0-49AA-B552-54021613230A}"/>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b="28409"/>
          <a:stretch/>
        </p:blipFill>
        <p:spPr>
          <a:xfrm>
            <a:off x="2110815" y="4800187"/>
            <a:ext cx="6470181" cy="2759488"/>
          </a:xfrm>
          <a:prstGeom prst="rect">
            <a:avLst/>
          </a:prstGeom>
        </p:spPr>
      </p:pic>
      <p:sp>
        <p:nvSpPr>
          <p:cNvPr id="27" name="Oval 26">
            <a:extLst>
              <a:ext uri="{FF2B5EF4-FFF2-40B4-BE49-F238E27FC236}">
                <a16:creationId xmlns:a16="http://schemas.microsoft.com/office/drawing/2014/main" id="{77C3BBEE-B057-41F6-8C7F-A3F6C0FA4321}"/>
              </a:ext>
            </a:extLst>
          </p:cNvPr>
          <p:cNvSpPr/>
          <p:nvPr/>
        </p:nvSpPr>
        <p:spPr>
          <a:xfrm>
            <a:off x="7062786" y="2551963"/>
            <a:ext cx="2603499" cy="2428875"/>
          </a:xfrm>
          <a:prstGeom prst="ellipse">
            <a:avLst/>
          </a:prstGeom>
          <a:solidFill>
            <a:schemeClr val="bg1"/>
          </a:solidFill>
          <a:ln w="38100">
            <a:solidFill>
              <a:srgbClr val="F08115"/>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dirty="0">
                <a:solidFill>
                  <a:schemeClr val="tx1"/>
                </a:solidFill>
              </a:rPr>
              <a:t>What do you think the words </a:t>
            </a:r>
            <a:r>
              <a:rPr lang="en-GB" b="1" dirty="0">
                <a:solidFill>
                  <a:srgbClr val="E84D15"/>
                </a:solidFill>
              </a:rPr>
              <a:t>stereotype</a:t>
            </a:r>
            <a:r>
              <a:rPr lang="en-GB" dirty="0">
                <a:solidFill>
                  <a:schemeClr val="tx1"/>
                </a:solidFill>
              </a:rPr>
              <a:t> and </a:t>
            </a:r>
            <a:r>
              <a:rPr lang="en-GB" b="1" dirty="0">
                <a:solidFill>
                  <a:srgbClr val="4A3581"/>
                </a:solidFill>
              </a:rPr>
              <a:t>diverse</a:t>
            </a:r>
            <a:r>
              <a:rPr lang="en-GB" dirty="0">
                <a:solidFill>
                  <a:schemeClr val="tx1"/>
                </a:solidFill>
              </a:rPr>
              <a:t> mean? </a:t>
            </a:r>
          </a:p>
        </p:txBody>
      </p:sp>
    </p:spTree>
    <p:extLst>
      <p:ext uri="{BB962C8B-B14F-4D97-AF65-F5344CB8AC3E}">
        <p14:creationId xmlns:p14="http://schemas.microsoft.com/office/powerpoint/2010/main" val="308787835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fade">
                                      <p:cBhvr>
                                        <p:cTn id="1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6" grpId="0" animBg="1"/>
      <p:bldP spid="2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F42FD2F-1725-45B9-AC22-C8FB386E7014}"/>
              </a:ext>
            </a:extLst>
          </p:cNvPr>
          <p:cNvSpPr/>
          <p:nvPr/>
        </p:nvSpPr>
        <p:spPr>
          <a:xfrm>
            <a:off x="917573" y="1502329"/>
            <a:ext cx="8856665" cy="5157233"/>
          </a:xfrm>
          <a:prstGeom prst="rect">
            <a:avLst/>
          </a:prstGeom>
          <a:solidFill>
            <a:srgbClr val="C2C2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a:extLst>
              <a:ext uri="{FF2B5EF4-FFF2-40B4-BE49-F238E27FC236}">
                <a16:creationId xmlns:a16="http://schemas.microsoft.com/office/drawing/2014/main" id="{4EA8AC37-1169-4DA2-B464-14BEC77E24CB}"/>
              </a:ext>
            </a:extLst>
          </p:cNvPr>
          <p:cNvSpPr/>
          <p:nvPr/>
        </p:nvSpPr>
        <p:spPr>
          <a:xfrm>
            <a:off x="6124573" y="1502329"/>
            <a:ext cx="3651252" cy="5157232"/>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p:cNvSpPr/>
          <p:nvPr/>
        </p:nvSpPr>
        <p:spPr>
          <a:xfrm>
            <a:off x="884238" y="865188"/>
            <a:ext cx="8923337" cy="584775"/>
          </a:xfrm>
          <a:prstGeom prst="rect">
            <a:avLst/>
          </a:prstGeom>
        </p:spPr>
        <p:txBody>
          <a:bodyPr wrap="square">
            <a:spAutoFit/>
          </a:bodyPr>
          <a:lstStyle/>
          <a:p>
            <a:pPr algn="ctr"/>
            <a:r>
              <a:rPr lang="en-GB" sz="3200" b="1" dirty="0">
                <a:latin typeface="+mj-lt"/>
              </a:rPr>
              <a:t>Smashing Stereotypes in Science</a:t>
            </a:r>
          </a:p>
        </p:txBody>
      </p:sp>
      <p:grpSp>
        <p:nvGrpSpPr>
          <p:cNvPr id="18" name="ICONS"/>
          <p:cNvGrpSpPr/>
          <p:nvPr/>
        </p:nvGrpSpPr>
        <p:grpSpPr>
          <a:xfrm>
            <a:off x="8919916" y="638330"/>
            <a:ext cx="1238498" cy="864000"/>
            <a:chOff x="7480751" y="621486"/>
            <a:chExt cx="1238498" cy="864000"/>
          </a:xfrm>
        </p:grpSpPr>
        <p:pic>
          <p:nvPicPr>
            <p:cNvPr id="24" name="Assessment" hidden="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22" name="Mental and Oral Starter" hidden="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68200" y="621686"/>
              <a:ext cx="8636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Group Work" hidden="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9" name="Talking Partners" hidden="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7" name="Pairs" hidden="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5" name="Individual Work" hidden="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4" name="Whole Class"/>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480751" y="621486"/>
              <a:ext cx="1238498" cy="864000"/>
            </a:xfrm>
            <a:prstGeom prst="rect">
              <a:avLst/>
            </a:prstGeom>
          </p:spPr>
        </p:pic>
      </p:grpSp>
      <p:sp>
        <p:nvSpPr>
          <p:cNvPr id="2" name="Flowchart: Manual Input 1">
            <a:extLst>
              <a:ext uri="{FF2B5EF4-FFF2-40B4-BE49-F238E27FC236}">
                <a16:creationId xmlns:a16="http://schemas.microsoft.com/office/drawing/2014/main" id="{0DBCC904-2B32-4DED-B41C-0646E0149BDF}"/>
              </a:ext>
            </a:extLst>
          </p:cNvPr>
          <p:cNvSpPr/>
          <p:nvPr/>
        </p:nvSpPr>
        <p:spPr>
          <a:xfrm>
            <a:off x="5345906" y="4564214"/>
            <a:ext cx="4428332" cy="2095349"/>
          </a:xfrm>
          <a:prstGeom prst="flowChartManualInput">
            <a:avLst/>
          </a:prstGeom>
          <a:solidFill>
            <a:srgbClr val="E84D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8" name="TextBox 27">
            <a:extLst>
              <a:ext uri="{FF2B5EF4-FFF2-40B4-BE49-F238E27FC236}">
                <a16:creationId xmlns:a16="http://schemas.microsoft.com/office/drawing/2014/main" id="{1FF3B201-AEC9-47A5-BCF3-BD8D9799C637}"/>
              </a:ext>
            </a:extLst>
          </p:cNvPr>
          <p:cNvSpPr txBox="1"/>
          <p:nvPr/>
        </p:nvSpPr>
        <p:spPr>
          <a:xfrm>
            <a:off x="1065650" y="1499283"/>
            <a:ext cx="4640174" cy="3139321"/>
          </a:xfrm>
          <a:prstGeom prst="rect">
            <a:avLst/>
          </a:prstGeom>
          <a:noFill/>
        </p:spPr>
        <p:txBody>
          <a:bodyPr wrap="square">
            <a:spAutoFit/>
          </a:bodyPr>
          <a:lstStyle/>
          <a:p>
            <a:pPr algn="just"/>
            <a:r>
              <a:rPr lang="en-GB" sz="1800" b="1" dirty="0">
                <a:solidFill>
                  <a:srgbClr val="4A3581"/>
                </a:solidFill>
              </a:rPr>
              <a:t>Diverse</a:t>
            </a:r>
            <a:r>
              <a:rPr lang="en-GB" sz="1800" dirty="0"/>
              <a:t> means a wide variety. </a:t>
            </a:r>
          </a:p>
          <a:p>
            <a:pPr algn="just"/>
            <a:r>
              <a:rPr lang="en-GB" sz="1800" dirty="0"/>
              <a:t>You can have a </a:t>
            </a:r>
            <a:r>
              <a:rPr lang="en-GB" sz="1800" b="1" dirty="0">
                <a:solidFill>
                  <a:srgbClr val="4A3581"/>
                </a:solidFill>
              </a:rPr>
              <a:t>diverse</a:t>
            </a:r>
            <a:r>
              <a:rPr lang="en-GB" sz="1800" dirty="0"/>
              <a:t> range of people - this means they’re all from different backgrounds. </a:t>
            </a:r>
          </a:p>
          <a:p>
            <a:pPr algn="just"/>
            <a:endParaRPr lang="en-GB" sz="1800" dirty="0"/>
          </a:p>
          <a:p>
            <a:pPr algn="just"/>
            <a:r>
              <a:rPr lang="en-GB" sz="1800" dirty="0"/>
              <a:t>Scientists come from a </a:t>
            </a:r>
            <a:r>
              <a:rPr lang="en-GB" sz="1800" b="1" dirty="0">
                <a:solidFill>
                  <a:srgbClr val="4A3581"/>
                </a:solidFill>
              </a:rPr>
              <a:t>diverse</a:t>
            </a:r>
            <a:r>
              <a:rPr lang="en-GB" sz="1800" dirty="0"/>
              <a:t> range of backgrounds. They have a </a:t>
            </a:r>
            <a:r>
              <a:rPr lang="en-GB" sz="1800" b="1" dirty="0">
                <a:solidFill>
                  <a:srgbClr val="4A3581"/>
                </a:solidFill>
              </a:rPr>
              <a:t>diverse</a:t>
            </a:r>
            <a:r>
              <a:rPr lang="en-GB" sz="1800" dirty="0"/>
              <a:t> range of jobs and work in </a:t>
            </a:r>
            <a:r>
              <a:rPr lang="en-GB" sz="1800" b="1" dirty="0">
                <a:solidFill>
                  <a:srgbClr val="4A3581"/>
                </a:solidFill>
              </a:rPr>
              <a:t>diverse</a:t>
            </a:r>
            <a:r>
              <a:rPr lang="en-GB" sz="1800" dirty="0"/>
              <a:t> ways in a range of </a:t>
            </a:r>
            <a:r>
              <a:rPr lang="en-GB" sz="1800" b="1" dirty="0">
                <a:solidFill>
                  <a:srgbClr val="4A3581"/>
                </a:solidFill>
              </a:rPr>
              <a:t>diverse</a:t>
            </a:r>
            <a:r>
              <a:rPr lang="en-GB" sz="1800" dirty="0"/>
              <a:t> places.</a:t>
            </a:r>
          </a:p>
          <a:p>
            <a:pPr algn="just"/>
            <a:r>
              <a:rPr lang="en-GB" sz="1800" dirty="0"/>
              <a:t>Diversity is the noun we use when there is a wide variety of something. </a:t>
            </a:r>
          </a:p>
        </p:txBody>
      </p:sp>
      <p:sp>
        <p:nvSpPr>
          <p:cNvPr id="29" name="TextBox 28">
            <a:extLst>
              <a:ext uri="{FF2B5EF4-FFF2-40B4-BE49-F238E27FC236}">
                <a16:creationId xmlns:a16="http://schemas.microsoft.com/office/drawing/2014/main" id="{CF4CF184-33CA-41C2-865D-21AC1A29A215}"/>
              </a:ext>
            </a:extLst>
          </p:cNvPr>
          <p:cNvSpPr txBox="1"/>
          <p:nvPr/>
        </p:nvSpPr>
        <p:spPr>
          <a:xfrm>
            <a:off x="6264273" y="1607150"/>
            <a:ext cx="3310932" cy="3139321"/>
          </a:xfrm>
          <a:prstGeom prst="rect">
            <a:avLst/>
          </a:prstGeom>
          <a:noFill/>
        </p:spPr>
        <p:txBody>
          <a:bodyPr wrap="square">
            <a:spAutoFit/>
          </a:bodyPr>
          <a:lstStyle/>
          <a:p>
            <a:r>
              <a:rPr lang="en-GB" sz="1800" dirty="0"/>
              <a:t>A </a:t>
            </a:r>
            <a:r>
              <a:rPr lang="en-GB" sz="1800" b="1" dirty="0">
                <a:solidFill>
                  <a:srgbClr val="E84D15"/>
                </a:solidFill>
              </a:rPr>
              <a:t>stereotype</a:t>
            </a:r>
            <a:r>
              <a:rPr lang="en-GB" sz="1800" dirty="0"/>
              <a:t> describes the set ideas people have about what a certain group of people are like. </a:t>
            </a:r>
          </a:p>
          <a:p>
            <a:r>
              <a:rPr lang="en-GB" sz="1800" dirty="0"/>
              <a:t>For example, a </a:t>
            </a:r>
            <a:r>
              <a:rPr lang="en-GB" sz="1800" b="1" dirty="0">
                <a:solidFill>
                  <a:srgbClr val="E84D15"/>
                </a:solidFill>
              </a:rPr>
              <a:t>stereotype</a:t>
            </a:r>
            <a:r>
              <a:rPr lang="en-GB" sz="1800" dirty="0"/>
              <a:t> would be that scientists are men in lab coats carrying around bubbling potions. </a:t>
            </a:r>
          </a:p>
          <a:p>
            <a:r>
              <a:rPr lang="en-GB" sz="1800" dirty="0"/>
              <a:t>There is not one fixed image of a scientist - they are </a:t>
            </a:r>
            <a:r>
              <a:rPr lang="en-GB" sz="1800" b="1" dirty="0">
                <a:solidFill>
                  <a:srgbClr val="4A3581"/>
                </a:solidFill>
              </a:rPr>
              <a:t>diverse</a:t>
            </a:r>
            <a:r>
              <a:rPr lang="en-GB" sz="1800" dirty="0"/>
              <a:t>!</a:t>
            </a:r>
          </a:p>
          <a:p>
            <a:r>
              <a:rPr lang="en-GB" sz="1800" dirty="0"/>
              <a:t> </a:t>
            </a:r>
          </a:p>
        </p:txBody>
      </p:sp>
      <p:sp>
        <p:nvSpPr>
          <p:cNvPr id="21" name="Flowchart: Manual Input 20">
            <a:extLst>
              <a:ext uri="{FF2B5EF4-FFF2-40B4-BE49-F238E27FC236}">
                <a16:creationId xmlns:a16="http://schemas.microsoft.com/office/drawing/2014/main" id="{BBE3BB93-7695-4EE7-AA68-3EE37218A5F8}"/>
              </a:ext>
            </a:extLst>
          </p:cNvPr>
          <p:cNvSpPr/>
          <p:nvPr/>
        </p:nvSpPr>
        <p:spPr>
          <a:xfrm flipH="1">
            <a:off x="908200" y="4695362"/>
            <a:ext cx="5216373" cy="1964202"/>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018"/>
              <a:gd name="connsiteY0" fmla="*/ 948 h 8948"/>
              <a:gd name="connsiteX1" fmla="*/ 10018 w 10018"/>
              <a:gd name="connsiteY1" fmla="*/ 0 h 8948"/>
              <a:gd name="connsiteX2" fmla="*/ 10000 w 10018"/>
              <a:gd name="connsiteY2" fmla="*/ 8948 h 8948"/>
              <a:gd name="connsiteX3" fmla="*/ 0 w 10018"/>
              <a:gd name="connsiteY3" fmla="*/ 8948 h 8948"/>
              <a:gd name="connsiteX4" fmla="*/ 0 w 10018"/>
              <a:gd name="connsiteY4" fmla="*/ 948 h 89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18" h="8948">
                <a:moveTo>
                  <a:pt x="0" y="948"/>
                </a:moveTo>
                <a:lnTo>
                  <a:pt x="10018" y="0"/>
                </a:lnTo>
                <a:cubicBezTo>
                  <a:pt x="10012" y="2983"/>
                  <a:pt x="10006" y="5965"/>
                  <a:pt x="10000" y="8948"/>
                </a:cubicBezTo>
                <a:lnTo>
                  <a:pt x="0" y="8948"/>
                </a:lnTo>
                <a:lnTo>
                  <a:pt x="0" y="948"/>
                </a:lnTo>
                <a:close/>
              </a:path>
            </a:pathLst>
          </a:custGeom>
          <a:solidFill>
            <a:srgbClr val="4A35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TextBox 29">
            <a:extLst>
              <a:ext uri="{FF2B5EF4-FFF2-40B4-BE49-F238E27FC236}">
                <a16:creationId xmlns:a16="http://schemas.microsoft.com/office/drawing/2014/main" id="{18BADA85-92B4-491A-9311-FB61A82115EB}"/>
              </a:ext>
            </a:extLst>
          </p:cNvPr>
          <p:cNvSpPr txBox="1"/>
          <p:nvPr/>
        </p:nvSpPr>
        <p:spPr>
          <a:xfrm>
            <a:off x="915984" y="4961445"/>
            <a:ext cx="5266456" cy="1554272"/>
          </a:xfrm>
          <a:prstGeom prst="rect">
            <a:avLst/>
          </a:prstGeom>
          <a:noFill/>
        </p:spPr>
        <p:txBody>
          <a:bodyPr wrap="square">
            <a:spAutoFit/>
          </a:bodyPr>
          <a:lstStyle/>
          <a:p>
            <a:pPr>
              <a:spcAft>
                <a:spcPts val="600"/>
              </a:spcAft>
            </a:pPr>
            <a:r>
              <a:rPr lang="en-GB" sz="1800" dirty="0">
                <a:solidFill>
                  <a:schemeClr val="bg1"/>
                </a:solidFill>
              </a:rPr>
              <a:t>Scientists are everyday people often working together to do great things in their everyday jobs.</a:t>
            </a:r>
          </a:p>
          <a:p>
            <a:pPr>
              <a:spcAft>
                <a:spcPts val="600"/>
              </a:spcAft>
            </a:pPr>
            <a:r>
              <a:rPr lang="en-GB" sz="1800" dirty="0">
                <a:solidFill>
                  <a:schemeClr val="bg1"/>
                </a:solidFill>
              </a:rPr>
              <a:t>One of the themes of this year’s British Science Week is ‘Smashing Stereotypes’ and looking at how diverse scientists are and celebrating this. </a:t>
            </a:r>
          </a:p>
        </p:txBody>
      </p:sp>
      <p:sp>
        <p:nvSpPr>
          <p:cNvPr id="34" name="TextBox 33">
            <a:extLst>
              <a:ext uri="{FF2B5EF4-FFF2-40B4-BE49-F238E27FC236}">
                <a16:creationId xmlns:a16="http://schemas.microsoft.com/office/drawing/2014/main" id="{B8018416-F70C-4F20-AB1E-DBBC6CCF92F5}"/>
              </a:ext>
            </a:extLst>
          </p:cNvPr>
          <p:cNvSpPr txBox="1"/>
          <p:nvPr/>
        </p:nvSpPr>
        <p:spPr>
          <a:xfrm>
            <a:off x="6204817" y="5029195"/>
            <a:ext cx="3551453" cy="923330"/>
          </a:xfrm>
          <a:prstGeom prst="rect">
            <a:avLst/>
          </a:prstGeom>
          <a:noFill/>
        </p:spPr>
        <p:txBody>
          <a:bodyPr wrap="square">
            <a:spAutoFit/>
          </a:bodyPr>
          <a:lstStyle/>
          <a:p>
            <a:r>
              <a:rPr lang="en-GB" sz="1800" dirty="0">
                <a:solidFill>
                  <a:schemeClr val="bg1"/>
                </a:solidFill>
              </a:rPr>
              <a:t>Today, we are going to look at the </a:t>
            </a:r>
            <a:r>
              <a:rPr lang="en-GB" sz="1800" b="1" dirty="0">
                <a:solidFill>
                  <a:schemeClr val="bg1"/>
                </a:solidFill>
              </a:rPr>
              <a:t>diversity</a:t>
            </a:r>
            <a:r>
              <a:rPr lang="en-GB" sz="1800" dirty="0">
                <a:solidFill>
                  <a:schemeClr val="bg1"/>
                </a:solidFill>
              </a:rPr>
              <a:t> of scientists and smash the </a:t>
            </a:r>
            <a:r>
              <a:rPr lang="en-GB" sz="1800" b="1" dirty="0">
                <a:solidFill>
                  <a:schemeClr val="bg1"/>
                </a:solidFill>
              </a:rPr>
              <a:t>stereotype</a:t>
            </a:r>
            <a:r>
              <a:rPr lang="en-GB" sz="1800" dirty="0">
                <a:solidFill>
                  <a:schemeClr val="bg1"/>
                </a:solidFill>
              </a:rPr>
              <a:t>! </a:t>
            </a:r>
          </a:p>
        </p:txBody>
      </p:sp>
      <p:grpSp>
        <p:nvGrpSpPr>
          <p:cNvPr id="35" name="Group 34">
            <a:extLst>
              <a:ext uri="{FF2B5EF4-FFF2-40B4-BE49-F238E27FC236}">
                <a16:creationId xmlns:a16="http://schemas.microsoft.com/office/drawing/2014/main" id="{6D9D9B1D-785D-46A4-BE09-D1DCEE0D120E}"/>
              </a:ext>
            </a:extLst>
          </p:cNvPr>
          <p:cNvGrpSpPr/>
          <p:nvPr/>
        </p:nvGrpSpPr>
        <p:grpSpPr>
          <a:xfrm>
            <a:off x="3842327" y="5766815"/>
            <a:ext cx="5732878" cy="811976"/>
            <a:chOff x="2655472" y="5317364"/>
            <a:chExt cx="5732878" cy="811976"/>
          </a:xfrm>
        </p:grpSpPr>
        <p:sp>
          <p:nvSpPr>
            <p:cNvPr id="36" name="Rectangular Callout 23">
              <a:extLst>
                <a:ext uri="{FF2B5EF4-FFF2-40B4-BE49-F238E27FC236}">
                  <a16:creationId xmlns:a16="http://schemas.microsoft.com/office/drawing/2014/main" id="{07D7E117-1C2F-43E1-9810-DD5F80FC11C6}"/>
                </a:ext>
              </a:extLst>
            </p:cNvPr>
            <p:cNvSpPr/>
            <p:nvPr/>
          </p:nvSpPr>
          <p:spPr bwMode="auto">
            <a:xfrm>
              <a:off x="2655472" y="5317364"/>
              <a:ext cx="5732878" cy="811976"/>
            </a:xfrm>
            <a:custGeom>
              <a:avLst/>
              <a:gdLst>
                <a:gd name="connsiteX0" fmla="*/ 0 w 7632700"/>
                <a:gd name="connsiteY0" fmla="*/ 0 h 811976"/>
                <a:gd name="connsiteX1" fmla="*/ 4452408 w 7632700"/>
                <a:gd name="connsiteY1" fmla="*/ 0 h 811976"/>
                <a:gd name="connsiteX2" fmla="*/ 4452408 w 7632700"/>
                <a:gd name="connsiteY2" fmla="*/ 0 h 811976"/>
                <a:gd name="connsiteX3" fmla="*/ 6360583 w 7632700"/>
                <a:gd name="connsiteY3" fmla="*/ 0 h 811976"/>
                <a:gd name="connsiteX4" fmla="*/ 7632700 w 7632700"/>
                <a:gd name="connsiteY4" fmla="*/ 0 h 811976"/>
                <a:gd name="connsiteX5" fmla="*/ 7632700 w 7632700"/>
                <a:gd name="connsiteY5" fmla="*/ 473653 h 811976"/>
                <a:gd name="connsiteX6" fmla="*/ 7632700 w 7632700"/>
                <a:gd name="connsiteY6" fmla="*/ 571842 h 811976"/>
                <a:gd name="connsiteX7" fmla="*/ 7632700 w 7632700"/>
                <a:gd name="connsiteY7" fmla="*/ 676647 h 811976"/>
                <a:gd name="connsiteX8" fmla="*/ 7632700 w 7632700"/>
                <a:gd name="connsiteY8" fmla="*/ 811976 h 811976"/>
                <a:gd name="connsiteX9" fmla="*/ 6360583 w 7632700"/>
                <a:gd name="connsiteY9" fmla="*/ 811976 h 811976"/>
                <a:gd name="connsiteX10" fmla="*/ 4452408 w 7632700"/>
                <a:gd name="connsiteY10" fmla="*/ 811976 h 811976"/>
                <a:gd name="connsiteX11" fmla="*/ 4452408 w 7632700"/>
                <a:gd name="connsiteY11" fmla="*/ 811976 h 811976"/>
                <a:gd name="connsiteX12" fmla="*/ 0 w 7632700"/>
                <a:gd name="connsiteY12" fmla="*/ 811976 h 811976"/>
                <a:gd name="connsiteX13" fmla="*/ 0 w 7632700"/>
                <a:gd name="connsiteY13" fmla="*/ 676647 h 811976"/>
                <a:gd name="connsiteX14" fmla="*/ 0 w 7632700"/>
                <a:gd name="connsiteY14" fmla="*/ 473653 h 811976"/>
                <a:gd name="connsiteX15" fmla="*/ 0 w 7632700"/>
                <a:gd name="connsiteY15" fmla="*/ 473653 h 811976"/>
                <a:gd name="connsiteX16" fmla="*/ 0 w 7632700"/>
                <a:gd name="connsiteY16" fmla="*/ 0 h 811976"/>
                <a:gd name="connsiteX0" fmla="*/ 0 w 7632700"/>
                <a:gd name="connsiteY0" fmla="*/ 0 h 811976"/>
                <a:gd name="connsiteX1" fmla="*/ 4452408 w 7632700"/>
                <a:gd name="connsiteY1" fmla="*/ 0 h 811976"/>
                <a:gd name="connsiteX2" fmla="*/ 4452408 w 7632700"/>
                <a:gd name="connsiteY2" fmla="*/ 0 h 811976"/>
                <a:gd name="connsiteX3" fmla="*/ 6360583 w 7632700"/>
                <a:gd name="connsiteY3" fmla="*/ 0 h 811976"/>
                <a:gd name="connsiteX4" fmla="*/ 7632700 w 7632700"/>
                <a:gd name="connsiteY4" fmla="*/ 0 h 811976"/>
                <a:gd name="connsiteX5" fmla="*/ 7632700 w 7632700"/>
                <a:gd name="connsiteY5" fmla="*/ 571842 h 811976"/>
                <a:gd name="connsiteX6" fmla="*/ 7632700 w 7632700"/>
                <a:gd name="connsiteY6" fmla="*/ 676647 h 811976"/>
                <a:gd name="connsiteX7" fmla="*/ 7632700 w 7632700"/>
                <a:gd name="connsiteY7" fmla="*/ 811976 h 811976"/>
                <a:gd name="connsiteX8" fmla="*/ 6360583 w 7632700"/>
                <a:gd name="connsiteY8" fmla="*/ 811976 h 811976"/>
                <a:gd name="connsiteX9" fmla="*/ 4452408 w 7632700"/>
                <a:gd name="connsiteY9" fmla="*/ 811976 h 811976"/>
                <a:gd name="connsiteX10" fmla="*/ 4452408 w 7632700"/>
                <a:gd name="connsiteY10" fmla="*/ 811976 h 811976"/>
                <a:gd name="connsiteX11" fmla="*/ 0 w 7632700"/>
                <a:gd name="connsiteY11" fmla="*/ 811976 h 811976"/>
                <a:gd name="connsiteX12" fmla="*/ 0 w 7632700"/>
                <a:gd name="connsiteY12" fmla="*/ 676647 h 811976"/>
                <a:gd name="connsiteX13" fmla="*/ 0 w 7632700"/>
                <a:gd name="connsiteY13" fmla="*/ 473653 h 811976"/>
                <a:gd name="connsiteX14" fmla="*/ 0 w 7632700"/>
                <a:gd name="connsiteY14" fmla="*/ 473653 h 811976"/>
                <a:gd name="connsiteX15" fmla="*/ 0 w 7632700"/>
                <a:gd name="connsiteY15" fmla="*/ 0 h 811976"/>
                <a:gd name="connsiteX0" fmla="*/ 0 w 7632700"/>
                <a:gd name="connsiteY0" fmla="*/ 0 h 811976"/>
                <a:gd name="connsiteX1" fmla="*/ 4452408 w 7632700"/>
                <a:gd name="connsiteY1" fmla="*/ 0 h 811976"/>
                <a:gd name="connsiteX2" fmla="*/ 4452408 w 7632700"/>
                <a:gd name="connsiteY2" fmla="*/ 0 h 811976"/>
                <a:gd name="connsiteX3" fmla="*/ 6360583 w 7632700"/>
                <a:gd name="connsiteY3" fmla="*/ 0 h 811976"/>
                <a:gd name="connsiteX4" fmla="*/ 7632700 w 7632700"/>
                <a:gd name="connsiteY4" fmla="*/ 0 h 811976"/>
                <a:gd name="connsiteX5" fmla="*/ 7632700 w 7632700"/>
                <a:gd name="connsiteY5" fmla="*/ 676647 h 811976"/>
                <a:gd name="connsiteX6" fmla="*/ 7632700 w 7632700"/>
                <a:gd name="connsiteY6" fmla="*/ 811976 h 811976"/>
                <a:gd name="connsiteX7" fmla="*/ 6360583 w 7632700"/>
                <a:gd name="connsiteY7" fmla="*/ 811976 h 811976"/>
                <a:gd name="connsiteX8" fmla="*/ 4452408 w 7632700"/>
                <a:gd name="connsiteY8" fmla="*/ 811976 h 811976"/>
                <a:gd name="connsiteX9" fmla="*/ 4452408 w 7632700"/>
                <a:gd name="connsiteY9" fmla="*/ 811976 h 811976"/>
                <a:gd name="connsiteX10" fmla="*/ 0 w 7632700"/>
                <a:gd name="connsiteY10" fmla="*/ 811976 h 811976"/>
                <a:gd name="connsiteX11" fmla="*/ 0 w 7632700"/>
                <a:gd name="connsiteY11" fmla="*/ 676647 h 811976"/>
                <a:gd name="connsiteX12" fmla="*/ 0 w 7632700"/>
                <a:gd name="connsiteY12" fmla="*/ 473653 h 811976"/>
                <a:gd name="connsiteX13" fmla="*/ 0 w 7632700"/>
                <a:gd name="connsiteY13" fmla="*/ 473653 h 811976"/>
                <a:gd name="connsiteX14" fmla="*/ 0 w 7632700"/>
                <a:gd name="connsiteY14" fmla="*/ 0 h 811976"/>
                <a:gd name="connsiteX0" fmla="*/ 0 w 7632700"/>
                <a:gd name="connsiteY0" fmla="*/ 0 h 811976"/>
                <a:gd name="connsiteX1" fmla="*/ 4452408 w 7632700"/>
                <a:gd name="connsiteY1" fmla="*/ 0 h 811976"/>
                <a:gd name="connsiteX2" fmla="*/ 4452408 w 7632700"/>
                <a:gd name="connsiteY2" fmla="*/ 0 h 811976"/>
                <a:gd name="connsiteX3" fmla="*/ 6360583 w 7632700"/>
                <a:gd name="connsiteY3" fmla="*/ 0 h 811976"/>
                <a:gd name="connsiteX4" fmla="*/ 7632700 w 7632700"/>
                <a:gd name="connsiteY4" fmla="*/ 0 h 811976"/>
                <a:gd name="connsiteX5" fmla="*/ 7632700 w 7632700"/>
                <a:gd name="connsiteY5" fmla="*/ 811976 h 811976"/>
                <a:gd name="connsiteX6" fmla="*/ 6360583 w 7632700"/>
                <a:gd name="connsiteY6" fmla="*/ 811976 h 811976"/>
                <a:gd name="connsiteX7" fmla="*/ 4452408 w 7632700"/>
                <a:gd name="connsiteY7" fmla="*/ 811976 h 811976"/>
                <a:gd name="connsiteX8" fmla="*/ 4452408 w 7632700"/>
                <a:gd name="connsiteY8" fmla="*/ 811976 h 811976"/>
                <a:gd name="connsiteX9" fmla="*/ 0 w 7632700"/>
                <a:gd name="connsiteY9" fmla="*/ 811976 h 811976"/>
                <a:gd name="connsiteX10" fmla="*/ 0 w 7632700"/>
                <a:gd name="connsiteY10" fmla="*/ 676647 h 811976"/>
                <a:gd name="connsiteX11" fmla="*/ 0 w 7632700"/>
                <a:gd name="connsiteY11" fmla="*/ 473653 h 811976"/>
                <a:gd name="connsiteX12" fmla="*/ 0 w 7632700"/>
                <a:gd name="connsiteY12" fmla="*/ 473653 h 811976"/>
                <a:gd name="connsiteX13" fmla="*/ 0 w 7632700"/>
                <a:gd name="connsiteY13" fmla="*/ 0 h 8119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632700" h="811976">
                  <a:moveTo>
                    <a:pt x="0" y="0"/>
                  </a:moveTo>
                  <a:lnTo>
                    <a:pt x="4452408" y="0"/>
                  </a:lnTo>
                  <a:lnTo>
                    <a:pt x="4452408" y="0"/>
                  </a:lnTo>
                  <a:lnTo>
                    <a:pt x="6360583" y="0"/>
                  </a:lnTo>
                  <a:lnTo>
                    <a:pt x="7632700" y="0"/>
                  </a:lnTo>
                  <a:lnTo>
                    <a:pt x="7632700" y="811976"/>
                  </a:lnTo>
                  <a:lnTo>
                    <a:pt x="6360583" y="811976"/>
                  </a:lnTo>
                  <a:lnTo>
                    <a:pt x="4452408" y="811976"/>
                  </a:lnTo>
                  <a:lnTo>
                    <a:pt x="4452408" y="811976"/>
                  </a:lnTo>
                  <a:lnTo>
                    <a:pt x="0" y="811976"/>
                  </a:lnTo>
                  <a:lnTo>
                    <a:pt x="0" y="676647"/>
                  </a:lnTo>
                  <a:lnTo>
                    <a:pt x="0" y="473653"/>
                  </a:lnTo>
                  <a:lnTo>
                    <a:pt x="0" y="473653"/>
                  </a:lnTo>
                  <a:lnTo>
                    <a:pt x="0" y="0"/>
                  </a:lnTo>
                  <a:close/>
                </a:path>
              </a:pathLst>
            </a:custGeom>
            <a:solidFill>
              <a:schemeClr val="bg1"/>
            </a:solidFill>
            <a:ln w="285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endParaRPr lang="en-GB" kern="0" dirty="0">
                <a:solidFill>
                  <a:schemeClr val="tx1"/>
                </a:solidFill>
              </a:endParaRPr>
            </a:p>
          </p:txBody>
        </p:sp>
        <p:sp>
          <p:nvSpPr>
            <p:cNvPr id="37" name="Rectangle 7">
              <a:extLst>
                <a:ext uri="{FF2B5EF4-FFF2-40B4-BE49-F238E27FC236}">
                  <a16:creationId xmlns:a16="http://schemas.microsoft.com/office/drawing/2014/main" id="{0D045FAB-CE9B-4A62-9D99-9254CF0C4B66}"/>
                </a:ext>
              </a:extLst>
            </p:cNvPr>
            <p:cNvSpPr>
              <a:spLocks noChangeArrowheads="1"/>
            </p:cNvSpPr>
            <p:nvPr/>
          </p:nvSpPr>
          <p:spPr bwMode="auto">
            <a:xfrm>
              <a:off x="3116436" y="5382479"/>
              <a:ext cx="4416900" cy="724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winkl" pitchFamily="2" charset="0"/>
                  <a:cs typeface="Twinkl"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winkl" pitchFamily="2" charset="0"/>
                  <a:cs typeface="Twinkl"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9pPr>
            </a:lstStyle>
            <a:p>
              <a:pPr eaLnBrk="1" fontAlgn="auto" hangingPunct="1">
                <a:lnSpc>
                  <a:spcPct val="100000"/>
                </a:lnSpc>
                <a:spcBef>
                  <a:spcPct val="0"/>
                </a:spcBef>
                <a:spcAft>
                  <a:spcPts val="0"/>
                </a:spcAft>
                <a:buFontTx/>
                <a:buNone/>
                <a:defRPr/>
              </a:pPr>
              <a:r>
                <a:rPr lang="en-GB" altLang="en-US" kern="0" dirty="0">
                  <a:solidFill>
                    <a:schemeClr val="tx1"/>
                  </a:solidFill>
                </a:rPr>
                <a:t>Why is it important that we ‘smash the stereotype’ of a scientist? </a:t>
              </a:r>
            </a:p>
          </p:txBody>
        </p:sp>
      </p:grpSp>
      <p:pic>
        <p:nvPicPr>
          <p:cNvPr id="38" name="Question Mark">
            <a:extLst>
              <a:ext uri="{FF2B5EF4-FFF2-40B4-BE49-F238E27FC236}">
                <a16:creationId xmlns:a16="http://schemas.microsoft.com/office/drawing/2014/main" id="{C9E5FC6C-457D-4698-90D6-1DFEBD5F937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bwMode="auto">
          <a:xfrm>
            <a:off x="8918528" y="5920311"/>
            <a:ext cx="504000" cy="50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 name="Question Close">
            <a:extLst>
              <a:ext uri="{FF2B5EF4-FFF2-40B4-BE49-F238E27FC236}">
                <a16:creationId xmlns:a16="http://schemas.microsoft.com/office/drawing/2014/main" id="{5C59C496-25DA-4646-A520-52C32AE98E64}"/>
              </a:ext>
            </a:extLst>
          </p:cNvPr>
          <p:cNvSpPr/>
          <p:nvPr/>
        </p:nvSpPr>
        <p:spPr bwMode="auto">
          <a:xfrm>
            <a:off x="3860632" y="5768114"/>
            <a:ext cx="360000" cy="32385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b="1" kern="0" dirty="0">
                <a:solidFill>
                  <a:schemeClr val="bg1"/>
                </a:solidFill>
              </a:rPr>
              <a:t>X</a:t>
            </a:r>
          </a:p>
        </p:txBody>
      </p:sp>
      <p:pic>
        <p:nvPicPr>
          <p:cNvPr id="40" name="Picture 39">
            <a:extLst>
              <a:ext uri="{FF2B5EF4-FFF2-40B4-BE49-F238E27FC236}">
                <a16:creationId xmlns:a16="http://schemas.microsoft.com/office/drawing/2014/main" id="{11C87F35-9167-441F-9333-E2AA39D0FACD}"/>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723464" y="3778804"/>
            <a:ext cx="3870046" cy="2804600"/>
          </a:xfrm>
          <a:prstGeom prst="rect">
            <a:avLst/>
          </a:prstGeom>
        </p:spPr>
      </p:pic>
    </p:spTree>
    <p:extLst>
      <p:ext uri="{BB962C8B-B14F-4D97-AF65-F5344CB8AC3E}">
        <p14:creationId xmlns:p14="http://schemas.microsoft.com/office/powerpoint/2010/main" val="379017700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40"/>
                                        </p:tgtEl>
                                      </p:cBhvr>
                                    </p:animEffect>
                                    <p:set>
                                      <p:cBhvr>
                                        <p:cTn id="7" dur="1" fill="hold">
                                          <p:stCondLst>
                                            <p:cond delay="499"/>
                                          </p:stCondLst>
                                        </p:cTn>
                                        <p:tgtEl>
                                          <p:spTgt spid="40"/>
                                        </p:tgtEl>
                                        <p:attrNameLst>
                                          <p:attrName>style.visibility</p:attrName>
                                        </p:attrNameLst>
                                      </p:cBhvr>
                                      <p:to>
                                        <p:strVal val="hidden"/>
                                      </p:to>
                                    </p:set>
                                  </p:childTnLst>
                                </p:cTn>
                              </p:par>
                              <p:par>
                                <p:cTn id="8" presetID="10" presetClass="entr" presetSubtype="0" fill="hold" grpId="0"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fade">
                                      <p:cBhvr>
                                        <p:cTn id="10" dur="500"/>
                                        <p:tgtEl>
                                          <p:spTgt spid="2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fade">
                                      <p:cBhvr>
                                        <p:cTn id="13" dur="500"/>
                                        <p:tgtEl>
                                          <p:spTgt spid="23"/>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30"/>
                                        </p:tgtEl>
                                        <p:attrNameLst>
                                          <p:attrName>style.visibility</p:attrName>
                                        </p:attrNameLst>
                                      </p:cBhvr>
                                      <p:to>
                                        <p:strVal val="visible"/>
                                      </p:to>
                                    </p:set>
                                    <p:animEffect transition="in" filter="fade">
                                      <p:cBhvr>
                                        <p:cTn id="18" dur="500"/>
                                        <p:tgtEl>
                                          <p:spTgt spid="30"/>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fade">
                                      <p:cBhvr>
                                        <p:cTn id="21" dur="500"/>
                                        <p:tgtEl>
                                          <p:spTgt spid="21"/>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fade">
                                      <p:cBhvr>
                                        <p:cTn id="26" dur="500"/>
                                        <p:tgtEl>
                                          <p:spTgt spid="2"/>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par>
                                <p:cTn id="30" presetID="10" presetClass="entr" presetSubtype="0" fill="hold" nodeType="withEffect">
                                  <p:stCondLst>
                                    <p:cond delay="0"/>
                                  </p:stCondLst>
                                  <p:childTnLst>
                                    <p:set>
                                      <p:cBhvr>
                                        <p:cTn id="31" dur="1" fill="hold">
                                          <p:stCondLst>
                                            <p:cond delay="0"/>
                                          </p:stCondLst>
                                        </p:cTn>
                                        <p:tgtEl>
                                          <p:spTgt spid="38"/>
                                        </p:tgtEl>
                                        <p:attrNameLst>
                                          <p:attrName>style.visibility</p:attrName>
                                        </p:attrNameLst>
                                      </p:cBhvr>
                                      <p:to>
                                        <p:strVal val="visible"/>
                                      </p:to>
                                    </p:set>
                                    <p:animEffect transition="in" filter="fade">
                                      <p:cBhvr>
                                        <p:cTn id="32"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38"/>
                    </p:tgtEl>
                  </p:cond>
                </p:stCondLst>
                <p:endSync evt="end" delay="0">
                  <p:rtn val="all"/>
                </p:endSync>
                <p:childTnLst>
                  <p:par>
                    <p:cTn id="34" fill="hold">
                      <p:stCondLst>
                        <p:cond delay="0"/>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39"/>
                                        </p:tgtEl>
                                        <p:attrNameLst>
                                          <p:attrName>style.visibility</p:attrName>
                                        </p:attrNameLst>
                                      </p:cBhvr>
                                      <p:to>
                                        <p:strVal val="visible"/>
                                      </p:to>
                                    </p:set>
                                    <p:animEffect transition="in" filter="fade">
                                      <p:cBhvr>
                                        <p:cTn id="38" dur="500"/>
                                        <p:tgtEl>
                                          <p:spTgt spid="39"/>
                                        </p:tgtEl>
                                      </p:cBhvr>
                                    </p:animEffect>
                                  </p:childTnLst>
                                </p:cTn>
                              </p:par>
                              <p:par>
                                <p:cTn id="39" presetID="10" presetClass="entr" presetSubtype="0" fill="hold" nodeType="withEffect">
                                  <p:stCondLst>
                                    <p:cond delay="0"/>
                                  </p:stCondLst>
                                  <p:childTnLst>
                                    <p:set>
                                      <p:cBhvr>
                                        <p:cTn id="40" dur="1" fill="hold">
                                          <p:stCondLst>
                                            <p:cond delay="0"/>
                                          </p:stCondLst>
                                        </p:cTn>
                                        <p:tgtEl>
                                          <p:spTgt spid="35"/>
                                        </p:tgtEl>
                                        <p:attrNameLst>
                                          <p:attrName>style.visibility</p:attrName>
                                        </p:attrNameLst>
                                      </p:cBhvr>
                                      <p:to>
                                        <p:strVal val="visible"/>
                                      </p:to>
                                    </p:set>
                                    <p:animEffect transition="in" filter="fade">
                                      <p:cBhvr>
                                        <p:cTn id="41" dur="500"/>
                                        <p:tgtEl>
                                          <p:spTgt spid="35"/>
                                        </p:tgtEl>
                                      </p:cBhvr>
                                    </p:animEffect>
                                  </p:childTnLst>
                                </p:cTn>
                              </p:par>
                            </p:childTnLst>
                          </p:cTn>
                        </p:par>
                      </p:childTnLst>
                    </p:cTn>
                  </p:par>
                </p:childTnLst>
              </p:cTn>
              <p:nextCondLst>
                <p:cond evt="onClick" delay="0">
                  <p:tgtEl>
                    <p:spTgt spid="38"/>
                  </p:tgtEl>
                </p:cond>
              </p:nextCondLst>
            </p:seq>
            <p:seq concurrent="1" nextAc="seek">
              <p:cTn id="42" restart="whenNotActive" fill="hold" evtFilter="cancelBubble" nodeType="interactiveSeq">
                <p:stCondLst>
                  <p:cond evt="onClick" delay="0">
                    <p:tgtEl>
                      <p:spTgt spid="39"/>
                    </p:tgtEl>
                  </p:cond>
                </p:stCondLst>
                <p:endSync evt="end" delay="0">
                  <p:rtn val="all"/>
                </p:endSync>
                <p:childTnLst>
                  <p:par>
                    <p:cTn id="43" fill="hold">
                      <p:stCondLst>
                        <p:cond delay="0"/>
                      </p:stCondLst>
                      <p:childTnLst>
                        <p:par>
                          <p:cTn id="44" fill="hold">
                            <p:stCondLst>
                              <p:cond delay="0"/>
                            </p:stCondLst>
                            <p:childTnLst>
                              <p:par>
                                <p:cTn id="45" presetID="10" presetClass="exit" presetSubtype="0" fill="hold" grpId="1" nodeType="clickEffect">
                                  <p:stCondLst>
                                    <p:cond delay="0"/>
                                  </p:stCondLst>
                                  <p:childTnLst>
                                    <p:animEffect transition="out" filter="fade">
                                      <p:cBhvr>
                                        <p:cTn id="46" dur="500"/>
                                        <p:tgtEl>
                                          <p:spTgt spid="39"/>
                                        </p:tgtEl>
                                      </p:cBhvr>
                                    </p:animEffect>
                                    <p:set>
                                      <p:cBhvr>
                                        <p:cTn id="47" dur="1" fill="hold">
                                          <p:stCondLst>
                                            <p:cond delay="499"/>
                                          </p:stCondLst>
                                        </p:cTn>
                                        <p:tgtEl>
                                          <p:spTgt spid="39"/>
                                        </p:tgtEl>
                                        <p:attrNameLst>
                                          <p:attrName>style.visibility</p:attrName>
                                        </p:attrNameLst>
                                      </p:cBhvr>
                                      <p:to>
                                        <p:strVal val="hidden"/>
                                      </p:to>
                                    </p:set>
                                  </p:childTnLst>
                                </p:cTn>
                              </p:par>
                              <p:par>
                                <p:cTn id="48" presetID="10" presetClass="exit" presetSubtype="0" fill="hold" nodeType="withEffect">
                                  <p:stCondLst>
                                    <p:cond delay="0"/>
                                  </p:stCondLst>
                                  <p:childTnLst>
                                    <p:animEffect transition="out" filter="fade">
                                      <p:cBhvr>
                                        <p:cTn id="49" dur="500"/>
                                        <p:tgtEl>
                                          <p:spTgt spid="35"/>
                                        </p:tgtEl>
                                      </p:cBhvr>
                                    </p:animEffect>
                                    <p:set>
                                      <p:cBhvr>
                                        <p:cTn id="50" dur="1" fill="hold">
                                          <p:stCondLst>
                                            <p:cond delay="499"/>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39"/>
                  </p:tgtEl>
                </p:cond>
              </p:nextCondLst>
            </p:seq>
          </p:childTnLst>
        </p:cTn>
      </p:par>
    </p:tnLst>
    <p:bldLst>
      <p:bldP spid="23" grpId="0" animBg="1"/>
      <p:bldP spid="2" grpId="0" animBg="1"/>
      <p:bldP spid="29" grpId="0"/>
      <p:bldP spid="21" grpId="0" animBg="1"/>
      <p:bldP spid="30" grpId="0"/>
      <p:bldP spid="34" grpId="0"/>
      <p:bldP spid="39" grpId="0" animBg="1"/>
      <p:bldP spid="39"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52A44DF-8369-4F7E-BE2A-5638363CCDA5}"/>
              </a:ext>
            </a:extLst>
          </p:cNvPr>
          <p:cNvSpPr/>
          <p:nvPr/>
        </p:nvSpPr>
        <p:spPr>
          <a:xfrm>
            <a:off x="901700" y="3001818"/>
            <a:ext cx="8872538" cy="3657745"/>
          </a:xfrm>
          <a:prstGeom prst="rect">
            <a:avLst/>
          </a:prstGeom>
          <a:solidFill>
            <a:schemeClr val="bg1"/>
          </a:solidFill>
          <a:ln w="38100">
            <a:solidFill>
              <a:srgbClr val="E84D1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p:cNvSpPr/>
          <p:nvPr/>
        </p:nvSpPr>
        <p:spPr>
          <a:xfrm>
            <a:off x="884238" y="865188"/>
            <a:ext cx="8923337" cy="584775"/>
          </a:xfrm>
          <a:prstGeom prst="rect">
            <a:avLst/>
          </a:prstGeom>
        </p:spPr>
        <p:txBody>
          <a:bodyPr wrap="square">
            <a:spAutoFit/>
          </a:bodyPr>
          <a:lstStyle/>
          <a:p>
            <a:pPr algn="ctr"/>
            <a:r>
              <a:rPr lang="en-GB" sz="3200" b="1" dirty="0">
                <a:latin typeface="+mj-lt"/>
              </a:rPr>
              <a:t>Types of Scientist</a:t>
            </a:r>
          </a:p>
        </p:txBody>
      </p:sp>
      <p:grpSp>
        <p:nvGrpSpPr>
          <p:cNvPr id="18" name="ICONS"/>
          <p:cNvGrpSpPr/>
          <p:nvPr/>
        </p:nvGrpSpPr>
        <p:grpSpPr>
          <a:xfrm>
            <a:off x="8919916" y="638330"/>
            <a:ext cx="1238498" cy="864000"/>
            <a:chOff x="7480751" y="621486"/>
            <a:chExt cx="1238498" cy="864000"/>
          </a:xfrm>
        </p:grpSpPr>
        <p:pic>
          <p:nvPicPr>
            <p:cNvPr id="24" name="Assessment" hidden="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22" name="Mental and Oral Starter" hidden="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68200" y="621686"/>
              <a:ext cx="8636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Group Work" hidden="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9" name="Talking Partners" hidden="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7" name="Pairs" hidden="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5" name="Individual Work" hidden="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4" name="Whole Class"/>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480751" y="621486"/>
              <a:ext cx="1238498" cy="864000"/>
            </a:xfrm>
            <a:prstGeom prst="rect">
              <a:avLst/>
            </a:prstGeom>
          </p:spPr>
        </p:pic>
      </p:grpSp>
      <p:sp>
        <p:nvSpPr>
          <p:cNvPr id="25" name="Rectangle 30">
            <a:extLst>
              <a:ext uri="{FF2B5EF4-FFF2-40B4-BE49-F238E27FC236}">
                <a16:creationId xmlns:a16="http://schemas.microsoft.com/office/drawing/2014/main" id="{1463DB58-EAD4-4D13-A0EB-A4337252A9FE}"/>
              </a:ext>
            </a:extLst>
          </p:cNvPr>
          <p:cNvSpPr/>
          <p:nvPr/>
        </p:nvSpPr>
        <p:spPr>
          <a:xfrm>
            <a:off x="901700" y="1646224"/>
            <a:ext cx="8529928" cy="864000"/>
          </a:xfrm>
          <a:custGeom>
            <a:avLst/>
            <a:gdLst>
              <a:gd name="connsiteX0" fmla="*/ 0 w 8872539"/>
              <a:gd name="connsiteY0" fmla="*/ 0 h 534030"/>
              <a:gd name="connsiteX1" fmla="*/ 8872539 w 8872539"/>
              <a:gd name="connsiteY1" fmla="*/ 0 h 534030"/>
              <a:gd name="connsiteX2" fmla="*/ 8872539 w 8872539"/>
              <a:gd name="connsiteY2" fmla="*/ 534030 h 534030"/>
              <a:gd name="connsiteX3" fmla="*/ 0 w 8872539"/>
              <a:gd name="connsiteY3" fmla="*/ 534030 h 534030"/>
              <a:gd name="connsiteX4" fmla="*/ 0 w 8872539"/>
              <a:gd name="connsiteY4" fmla="*/ 0 h 534030"/>
              <a:gd name="connsiteX0" fmla="*/ 0 w 8872539"/>
              <a:gd name="connsiteY0" fmla="*/ 0 h 534030"/>
              <a:gd name="connsiteX1" fmla="*/ 8447667 w 8872539"/>
              <a:gd name="connsiteY1" fmla="*/ 0 h 534030"/>
              <a:gd name="connsiteX2" fmla="*/ 8872539 w 8872539"/>
              <a:gd name="connsiteY2" fmla="*/ 534030 h 534030"/>
              <a:gd name="connsiteX3" fmla="*/ 0 w 8872539"/>
              <a:gd name="connsiteY3" fmla="*/ 534030 h 534030"/>
              <a:gd name="connsiteX4" fmla="*/ 0 w 8872539"/>
              <a:gd name="connsiteY4" fmla="*/ 0 h 5340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72539" h="534030">
                <a:moveTo>
                  <a:pt x="0" y="0"/>
                </a:moveTo>
                <a:lnTo>
                  <a:pt x="8447667" y="0"/>
                </a:lnTo>
                <a:lnTo>
                  <a:pt x="8872539" y="534030"/>
                </a:lnTo>
                <a:lnTo>
                  <a:pt x="0" y="534030"/>
                </a:lnTo>
                <a:lnTo>
                  <a:pt x="0" y="0"/>
                </a:lnTo>
                <a:close/>
              </a:path>
            </a:pathLst>
          </a:custGeom>
          <a:solidFill>
            <a:srgbClr val="9B9BCD"/>
          </a:solidFill>
          <a:ln w="38100">
            <a:solidFill>
              <a:srgbClr val="9B9BCD"/>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noAutofit/>
          </a:bodyPr>
          <a:lstStyle/>
          <a:p>
            <a:endParaRPr lang="en-GB" dirty="0">
              <a:solidFill>
                <a:schemeClr val="tx1"/>
              </a:solidFill>
            </a:endParaRPr>
          </a:p>
        </p:txBody>
      </p:sp>
      <p:sp>
        <p:nvSpPr>
          <p:cNvPr id="26" name="Rectangle 30">
            <a:extLst>
              <a:ext uri="{FF2B5EF4-FFF2-40B4-BE49-F238E27FC236}">
                <a16:creationId xmlns:a16="http://schemas.microsoft.com/office/drawing/2014/main" id="{C0ABFF25-017F-43D2-9DBA-A45510A31FEA}"/>
              </a:ext>
            </a:extLst>
          </p:cNvPr>
          <p:cNvSpPr/>
          <p:nvPr/>
        </p:nvSpPr>
        <p:spPr>
          <a:xfrm>
            <a:off x="901700" y="1593857"/>
            <a:ext cx="8419091" cy="849949"/>
          </a:xfrm>
          <a:custGeom>
            <a:avLst/>
            <a:gdLst>
              <a:gd name="connsiteX0" fmla="*/ 0 w 8872539"/>
              <a:gd name="connsiteY0" fmla="*/ 0 h 534030"/>
              <a:gd name="connsiteX1" fmla="*/ 8872539 w 8872539"/>
              <a:gd name="connsiteY1" fmla="*/ 0 h 534030"/>
              <a:gd name="connsiteX2" fmla="*/ 8872539 w 8872539"/>
              <a:gd name="connsiteY2" fmla="*/ 534030 h 534030"/>
              <a:gd name="connsiteX3" fmla="*/ 0 w 8872539"/>
              <a:gd name="connsiteY3" fmla="*/ 534030 h 534030"/>
              <a:gd name="connsiteX4" fmla="*/ 0 w 8872539"/>
              <a:gd name="connsiteY4" fmla="*/ 0 h 534030"/>
              <a:gd name="connsiteX0" fmla="*/ 0 w 8872539"/>
              <a:gd name="connsiteY0" fmla="*/ 0 h 534030"/>
              <a:gd name="connsiteX1" fmla="*/ 8447667 w 8872539"/>
              <a:gd name="connsiteY1" fmla="*/ 0 h 534030"/>
              <a:gd name="connsiteX2" fmla="*/ 8872539 w 8872539"/>
              <a:gd name="connsiteY2" fmla="*/ 534030 h 534030"/>
              <a:gd name="connsiteX3" fmla="*/ 0 w 8872539"/>
              <a:gd name="connsiteY3" fmla="*/ 534030 h 534030"/>
              <a:gd name="connsiteX4" fmla="*/ 0 w 8872539"/>
              <a:gd name="connsiteY4" fmla="*/ 0 h 5340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72539" h="534030">
                <a:moveTo>
                  <a:pt x="0" y="0"/>
                </a:moveTo>
                <a:lnTo>
                  <a:pt x="8447667" y="0"/>
                </a:lnTo>
                <a:lnTo>
                  <a:pt x="8872539" y="534030"/>
                </a:lnTo>
                <a:lnTo>
                  <a:pt x="0" y="534030"/>
                </a:lnTo>
                <a:lnTo>
                  <a:pt x="0" y="0"/>
                </a:lnTo>
                <a:close/>
              </a:path>
            </a:pathLst>
          </a:custGeom>
          <a:solidFill>
            <a:schemeClr val="bg1"/>
          </a:solidFill>
          <a:ln w="38100">
            <a:solidFill>
              <a:srgbClr val="4A3581"/>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r>
              <a:rPr lang="en-GB" dirty="0">
                <a:solidFill>
                  <a:schemeClr val="tx1"/>
                </a:solidFill>
              </a:rPr>
              <a:t>There are almost too many types of scientist to count! Here are a</a:t>
            </a:r>
            <a:br>
              <a:rPr lang="en-GB" dirty="0">
                <a:solidFill>
                  <a:schemeClr val="tx1"/>
                </a:solidFill>
              </a:rPr>
            </a:br>
            <a:r>
              <a:rPr lang="en-GB" dirty="0">
                <a:solidFill>
                  <a:schemeClr val="tx1"/>
                </a:solidFill>
              </a:rPr>
              <a:t>few examples to show the </a:t>
            </a:r>
            <a:r>
              <a:rPr lang="en-GB" b="1" dirty="0">
                <a:solidFill>
                  <a:srgbClr val="4A3581"/>
                </a:solidFill>
              </a:rPr>
              <a:t>diversity</a:t>
            </a:r>
            <a:r>
              <a:rPr lang="en-GB" dirty="0">
                <a:solidFill>
                  <a:schemeClr val="tx1"/>
                </a:solidFill>
              </a:rPr>
              <a:t> of roles a scientist may have: </a:t>
            </a:r>
          </a:p>
        </p:txBody>
      </p:sp>
      <p:sp>
        <p:nvSpPr>
          <p:cNvPr id="31" name="Rectangle 30">
            <a:extLst>
              <a:ext uri="{FF2B5EF4-FFF2-40B4-BE49-F238E27FC236}">
                <a16:creationId xmlns:a16="http://schemas.microsoft.com/office/drawing/2014/main" id="{60C24BC8-3113-46A1-B830-87ED2A01FEF0}"/>
              </a:ext>
            </a:extLst>
          </p:cNvPr>
          <p:cNvSpPr/>
          <p:nvPr/>
        </p:nvSpPr>
        <p:spPr>
          <a:xfrm>
            <a:off x="884238" y="2785372"/>
            <a:ext cx="2348489" cy="659792"/>
          </a:xfrm>
          <a:custGeom>
            <a:avLst/>
            <a:gdLst>
              <a:gd name="connsiteX0" fmla="*/ 0 w 8872539"/>
              <a:gd name="connsiteY0" fmla="*/ 0 h 534030"/>
              <a:gd name="connsiteX1" fmla="*/ 8872539 w 8872539"/>
              <a:gd name="connsiteY1" fmla="*/ 0 h 534030"/>
              <a:gd name="connsiteX2" fmla="*/ 8872539 w 8872539"/>
              <a:gd name="connsiteY2" fmla="*/ 534030 h 534030"/>
              <a:gd name="connsiteX3" fmla="*/ 0 w 8872539"/>
              <a:gd name="connsiteY3" fmla="*/ 534030 h 534030"/>
              <a:gd name="connsiteX4" fmla="*/ 0 w 8872539"/>
              <a:gd name="connsiteY4" fmla="*/ 0 h 534030"/>
              <a:gd name="connsiteX0" fmla="*/ 0 w 8872539"/>
              <a:gd name="connsiteY0" fmla="*/ 0 h 534030"/>
              <a:gd name="connsiteX1" fmla="*/ 8447667 w 8872539"/>
              <a:gd name="connsiteY1" fmla="*/ 0 h 534030"/>
              <a:gd name="connsiteX2" fmla="*/ 8872539 w 8872539"/>
              <a:gd name="connsiteY2" fmla="*/ 534030 h 534030"/>
              <a:gd name="connsiteX3" fmla="*/ 0 w 8872539"/>
              <a:gd name="connsiteY3" fmla="*/ 534030 h 534030"/>
              <a:gd name="connsiteX4" fmla="*/ 0 w 8872539"/>
              <a:gd name="connsiteY4" fmla="*/ 0 h 5340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72539" h="534030">
                <a:moveTo>
                  <a:pt x="0" y="0"/>
                </a:moveTo>
                <a:lnTo>
                  <a:pt x="8447667" y="0"/>
                </a:lnTo>
                <a:lnTo>
                  <a:pt x="8872539" y="534030"/>
                </a:lnTo>
                <a:lnTo>
                  <a:pt x="0" y="534030"/>
                </a:lnTo>
                <a:lnTo>
                  <a:pt x="0" y="0"/>
                </a:lnTo>
                <a:close/>
              </a:path>
            </a:pathLst>
          </a:custGeom>
          <a:solidFill>
            <a:srgbClr val="E84D15"/>
          </a:solidFill>
          <a:ln w="38100">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noAutofit/>
          </a:bodyPr>
          <a:lstStyle/>
          <a:p>
            <a:endParaRPr lang="en-GB" sz="2400" b="1" dirty="0">
              <a:solidFill>
                <a:schemeClr val="bg1"/>
              </a:solidFill>
            </a:endParaRPr>
          </a:p>
        </p:txBody>
      </p:sp>
      <p:sp>
        <p:nvSpPr>
          <p:cNvPr id="27" name="Rectangle 30">
            <a:extLst>
              <a:ext uri="{FF2B5EF4-FFF2-40B4-BE49-F238E27FC236}">
                <a16:creationId xmlns:a16="http://schemas.microsoft.com/office/drawing/2014/main" id="{B14214BA-3E31-46B0-A272-08D2230823FD}"/>
              </a:ext>
            </a:extLst>
          </p:cNvPr>
          <p:cNvSpPr/>
          <p:nvPr/>
        </p:nvSpPr>
        <p:spPr>
          <a:xfrm>
            <a:off x="883229" y="2785372"/>
            <a:ext cx="2238664" cy="587441"/>
          </a:xfrm>
          <a:custGeom>
            <a:avLst/>
            <a:gdLst>
              <a:gd name="connsiteX0" fmla="*/ 0 w 8872539"/>
              <a:gd name="connsiteY0" fmla="*/ 0 h 534030"/>
              <a:gd name="connsiteX1" fmla="*/ 8872539 w 8872539"/>
              <a:gd name="connsiteY1" fmla="*/ 0 h 534030"/>
              <a:gd name="connsiteX2" fmla="*/ 8872539 w 8872539"/>
              <a:gd name="connsiteY2" fmla="*/ 534030 h 534030"/>
              <a:gd name="connsiteX3" fmla="*/ 0 w 8872539"/>
              <a:gd name="connsiteY3" fmla="*/ 534030 h 534030"/>
              <a:gd name="connsiteX4" fmla="*/ 0 w 8872539"/>
              <a:gd name="connsiteY4" fmla="*/ 0 h 534030"/>
              <a:gd name="connsiteX0" fmla="*/ 0 w 8872539"/>
              <a:gd name="connsiteY0" fmla="*/ 0 h 534030"/>
              <a:gd name="connsiteX1" fmla="*/ 8447667 w 8872539"/>
              <a:gd name="connsiteY1" fmla="*/ 0 h 534030"/>
              <a:gd name="connsiteX2" fmla="*/ 8872539 w 8872539"/>
              <a:gd name="connsiteY2" fmla="*/ 534030 h 534030"/>
              <a:gd name="connsiteX3" fmla="*/ 0 w 8872539"/>
              <a:gd name="connsiteY3" fmla="*/ 534030 h 534030"/>
              <a:gd name="connsiteX4" fmla="*/ 0 w 8872539"/>
              <a:gd name="connsiteY4" fmla="*/ 0 h 5340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72539" h="534030">
                <a:moveTo>
                  <a:pt x="0" y="0"/>
                </a:moveTo>
                <a:lnTo>
                  <a:pt x="8447667" y="0"/>
                </a:lnTo>
                <a:lnTo>
                  <a:pt x="8872539" y="534030"/>
                </a:lnTo>
                <a:lnTo>
                  <a:pt x="0" y="534030"/>
                </a:lnTo>
                <a:lnTo>
                  <a:pt x="0" y="0"/>
                </a:lnTo>
                <a:close/>
              </a:path>
            </a:pathLst>
          </a:custGeom>
          <a:solidFill>
            <a:srgbClr val="F08115"/>
          </a:solidFill>
          <a:ln w="38100">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r>
              <a:rPr lang="en-GB" sz="2400" b="1">
                <a:solidFill>
                  <a:schemeClr val="bg1"/>
                </a:solidFill>
              </a:rPr>
              <a:t>Entomologist</a:t>
            </a:r>
            <a:endParaRPr lang="en-GB" sz="2400" b="1" dirty="0">
              <a:solidFill>
                <a:schemeClr val="bg1"/>
              </a:solidFill>
            </a:endParaRPr>
          </a:p>
        </p:txBody>
      </p:sp>
      <p:sp>
        <p:nvSpPr>
          <p:cNvPr id="32" name="TextBox 31">
            <a:extLst>
              <a:ext uri="{FF2B5EF4-FFF2-40B4-BE49-F238E27FC236}">
                <a16:creationId xmlns:a16="http://schemas.microsoft.com/office/drawing/2014/main" id="{5A4E59F7-0007-4892-8D64-4153F980F49C}"/>
              </a:ext>
            </a:extLst>
          </p:cNvPr>
          <p:cNvSpPr txBox="1"/>
          <p:nvPr/>
        </p:nvSpPr>
        <p:spPr>
          <a:xfrm>
            <a:off x="1076034" y="3476408"/>
            <a:ext cx="5703455" cy="2308324"/>
          </a:xfrm>
          <a:prstGeom prst="rect">
            <a:avLst/>
          </a:prstGeom>
          <a:noFill/>
        </p:spPr>
        <p:txBody>
          <a:bodyPr wrap="square">
            <a:spAutoFit/>
          </a:bodyPr>
          <a:lstStyle/>
          <a:p>
            <a:r>
              <a:rPr lang="en-GB" sz="1800" dirty="0">
                <a:solidFill>
                  <a:schemeClr val="tx1"/>
                </a:solidFill>
              </a:rPr>
              <a:t>An entomologist is a scientist that studies insects and how they interact with us, the environment and other living things. </a:t>
            </a:r>
          </a:p>
          <a:p>
            <a:endParaRPr lang="en-GB" sz="1800" dirty="0">
              <a:solidFill>
                <a:schemeClr val="tx1"/>
              </a:solidFill>
            </a:endParaRPr>
          </a:p>
          <a:p>
            <a:r>
              <a:rPr lang="en-GB" sz="1800" dirty="0">
                <a:solidFill>
                  <a:schemeClr val="tx1"/>
                </a:solidFill>
              </a:rPr>
              <a:t>Entomologists might work on discovering new species of insects, looking at the insects important role in habitats, researching how some insects spread disease and studying their role in agriculture. </a:t>
            </a:r>
          </a:p>
        </p:txBody>
      </p:sp>
      <p:pic>
        <p:nvPicPr>
          <p:cNvPr id="7" name="Picture 6">
            <a:extLst>
              <a:ext uri="{FF2B5EF4-FFF2-40B4-BE49-F238E27FC236}">
                <a16:creationId xmlns:a16="http://schemas.microsoft.com/office/drawing/2014/main" id="{46C65DA1-0E9E-4AF7-9677-ED09A2BA9AAC}"/>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r="8154"/>
          <a:stretch/>
        </p:blipFill>
        <p:spPr>
          <a:xfrm>
            <a:off x="6590570" y="2715644"/>
            <a:ext cx="4101243" cy="4844032"/>
          </a:xfrm>
          <a:prstGeom prst="rect">
            <a:avLst/>
          </a:prstGeom>
        </p:spPr>
      </p:pic>
      <p:sp>
        <p:nvSpPr>
          <p:cNvPr id="33" name="Rectangle 30">
            <a:extLst>
              <a:ext uri="{FF2B5EF4-FFF2-40B4-BE49-F238E27FC236}">
                <a16:creationId xmlns:a16="http://schemas.microsoft.com/office/drawing/2014/main" id="{551D6B4D-9E68-4287-9709-57B2450F2606}"/>
              </a:ext>
            </a:extLst>
          </p:cNvPr>
          <p:cNvSpPr/>
          <p:nvPr/>
        </p:nvSpPr>
        <p:spPr>
          <a:xfrm>
            <a:off x="1168397" y="5784732"/>
            <a:ext cx="7015021" cy="772107"/>
          </a:xfrm>
          <a:custGeom>
            <a:avLst/>
            <a:gdLst>
              <a:gd name="connsiteX0" fmla="*/ 0 w 8872539"/>
              <a:gd name="connsiteY0" fmla="*/ 0 h 534030"/>
              <a:gd name="connsiteX1" fmla="*/ 8872539 w 8872539"/>
              <a:gd name="connsiteY1" fmla="*/ 0 h 534030"/>
              <a:gd name="connsiteX2" fmla="*/ 8872539 w 8872539"/>
              <a:gd name="connsiteY2" fmla="*/ 534030 h 534030"/>
              <a:gd name="connsiteX3" fmla="*/ 0 w 8872539"/>
              <a:gd name="connsiteY3" fmla="*/ 534030 h 534030"/>
              <a:gd name="connsiteX4" fmla="*/ 0 w 8872539"/>
              <a:gd name="connsiteY4" fmla="*/ 0 h 534030"/>
              <a:gd name="connsiteX0" fmla="*/ 0 w 8872539"/>
              <a:gd name="connsiteY0" fmla="*/ 0 h 534030"/>
              <a:gd name="connsiteX1" fmla="*/ 8447667 w 8872539"/>
              <a:gd name="connsiteY1" fmla="*/ 0 h 534030"/>
              <a:gd name="connsiteX2" fmla="*/ 8872539 w 8872539"/>
              <a:gd name="connsiteY2" fmla="*/ 534030 h 534030"/>
              <a:gd name="connsiteX3" fmla="*/ 0 w 8872539"/>
              <a:gd name="connsiteY3" fmla="*/ 534030 h 534030"/>
              <a:gd name="connsiteX4" fmla="*/ 0 w 8872539"/>
              <a:gd name="connsiteY4" fmla="*/ 0 h 5340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72539" h="534030">
                <a:moveTo>
                  <a:pt x="0" y="0"/>
                </a:moveTo>
                <a:lnTo>
                  <a:pt x="8447667" y="0"/>
                </a:lnTo>
                <a:lnTo>
                  <a:pt x="8872539" y="534030"/>
                </a:lnTo>
                <a:lnTo>
                  <a:pt x="0" y="534030"/>
                </a:lnTo>
                <a:lnTo>
                  <a:pt x="0" y="0"/>
                </a:lnTo>
                <a:close/>
              </a:path>
            </a:pathLst>
          </a:custGeom>
          <a:solidFill>
            <a:srgbClr val="F08115"/>
          </a:solidFill>
          <a:ln w="38100">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r>
              <a:rPr lang="en-GB" sz="1800" dirty="0">
                <a:solidFill>
                  <a:schemeClr val="bg1"/>
                </a:solidFill>
              </a:rPr>
              <a:t>Depending on their specialism, they may work in all sorts of places including outdoors, in a lab or in a museum.</a:t>
            </a:r>
          </a:p>
        </p:txBody>
      </p:sp>
    </p:spTree>
    <p:extLst>
      <p:ext uri="{BB962C8B-B14F-4D97-AF65-F5344CB8AC3E}">
        <p14:creationId xmlns:p14="http://schemas.microsoft.com/office/powerpoint/2010/main" val="206591975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2">
                                            <p:txEl>
                                              <p:pRg st="0" end="0"/>
                                            </p:txEl>
                                          </p:spTgt>
                                        </p:tgtEl>
                                        <p:attrNameLst>
                                          <p:attrName>style.visibility</p:attrName>
                                        </p:attrNameLst>
                                      </p:cBhvr>
                                      <p:to>
                                        <p:strVal val="visible"/>
                                      </p:to>
                                    </p:set>
                                    <p:animEffect transition="in" filter="fade">
                                      <p:cBhvr>
                                        <p:cTn id="7" dur="500"/>
                                        <p:tgtEl>
                                          <p:spTgt spid="3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2">
                                            <p:txEl>
                                              <p:pRg st="2" end="2"/>
                                            </p:txEl>
                                          </p:spTgt>
                                        </p:tgtEl>
                                        <p:attrNameLst>
                                          <p:attrName>style.visibility</p:attrName>
                                        </p:attrNameLst>
                                      </p:cBhvr>
                                      <p:to>
                                        <p:strVal val="visible"/>
                                      </p:to>
                                    </p:set>
                                    <p:animEffect transition="in" filter="fade">
                                      <p:cBhvr>
                                        <p:cTn id="12" dur="500"/>
                                        <p:tgtEl>
                                          <p:spTgt spid="3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wipe(left)">
                                      <p:cBhvr>
                                        <p:cTn id="17"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52A44DF-8369-4F7E-BE2A-5638363CCDA5}"/>
              </a:ext>
            </a:extLst>
          </p:cNvPr>
          <p:cNvSpPr/>
          <p:nvPr/>
        </p:nvSpPr>
        <p:spPr>
          <a:xfrm>
            <a:off x="901700" y="1643996"/>
            <a:ext cx="8445500" cy="3971713"/>
          </a:xfrm>
          <a:prstGeom prst="rect">
            <a:avLst/>
          </a:prstGeom>
          <a:solidFill>
            <a:schemeClr val="bg1"/>
          </a:solidFill>
          <a:ln w="38100">
            <a:solidFill>
              <a:srgbClr val="E84D1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p:cNvSpPr/>
          <p:nvPr/>
        </p:nvSpPr>
        <p:spPr>
          <a:xfrm>
            <a:off x="884238" y="865188"/>
            <a:ext cx="8923337" cy="584775"/>
          </a:xfrm>
          <a:prstGeom prst="rect">
            <a:avLst/>
          </a:prstGeom>
        </p:spPr>
        <p:txBody>
          <a:bodyPr wrap="square">
            <a:spAutoFit/>
          </a:bodyPr>
          <a:lstStyle/>
          <a:p>
            <a:pPr algn="ctr"/>
            <a:r>
              <a:rPr lang="en-GB" sz="3200" b="1" dirty="0">
                <a:latin typeface="+mj-lt"/>
              </a:rPr>
              <a:t>Types of Scientist</a:t>
            </a:r>
          </a:p>
        </p:txBody>
      </p:sp>
      <p:grpSp>
        <p:nvGrpSpPr>
          <p:cNvPr id="18" name="ICONS"/>
          <p:cNvGrpSpPr/>
          <p:nvPr/>
        </p:nvGrpSpPr>
        <p:grpSpPr>
          <a:xfrm>
            <a:off x="8919916" y="638330"/>
            <a:ext cx="1238498" cy="864000"/>
            <a:chOff x="7480751" y="621486"/>
            <a:chExt cx="1238498" cy="864000"/>
          </a:xfrm>
        </p:grpSpPr>
        <p:pic>
          <p:nvPicPr>
            <p:cNvPr id="24" name="Assessment" hidden="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22" name="Mental and Oral Starter" hidden="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68200" y="621686"/>
              <a:ext cx="8636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Group Work" hidden="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9" name="Talking Partners" hidden="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7" name="Pairs" hidden="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5" name="Individual Work" hidden="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4" name="Whole Class"/>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480751" y="621486"/>
              <a:ext cx="1238498" cy="864000"/>
            </a:xfrm>
            <a:prstGeom prst="rect">
              <a:avLst/>
            </a:prstGeom>
          </p:spPr>
        </p:pic>
      </p:grpSp>
      <p:sp>
        <p:nvSpPr>
          <p:cNvPr id="31" name="Rectangle 30">
            <a:extLst>
              <a:ext uri="{FF2B5EF4-FFF2-40B4-BE49-F238E27FC236}">
                <a16:creationId xmlns:a16="http://schemas.microsoft.com/office/drawing/2014/main" id="{60C24BC8-3113-46A1-B830-87ED2A01FEF0}"/>
              </a:ext>
            </a:extLst>
          </p:cNvPr>
          <p:cNvSpPr/>
          <p:nvPr/>
        </p:nvSpPr>
        <p:spPr>
          <a:xfrm>
            <a:off x="884238" y="1427550"/>
            <a:ext cx="2477798" cy="659792"/>
          </a:xfrm>
          <a:custGeom>
            <a:avLst/>
            <a:gdLst>
              <a:gd name="connsiteX0" fmla="*/ 0 w 8872539"/>
              <a:gd name="connsiteY0" fmla="*/ 0 h 534030"/>
              <a:gd name="connsiteX1" fmla="*/ 8872539 w 8872539"/>
              <a:gd name="connsiteY1" fmla="*/ 0 h 534030"/>
              <a:gd name="connsiteX2" fmla="*/ 8872539 w 8872539"/>
              <a:gd name="connsiteY2" fmla="*/ 534030 h 534030"/>
              <a:gd name="connsiteX3" fmla="*/ 0 w 8872539"/>
              <a:gd name="connsiteY3" fmla="*/ 534030 h 534030"/>
              <a:gd name="connsiteX4" fmla="*/ 0 w 8872539"/>
              <a:gd name="connsiteY4" fmla="*/ 0 h 534030"/>
              <a:gd name="connsiteX0" fmla="*/ 0 w 8872539"/>
              <a:gd name="connsiteY0" fmla="*/ 0 h 534030"/>
              <a:gd name="connsiteX1" fmla="*/ 8447667 w 8872539"/>
              <a:gd name="connsiteY1" fmla="*/ 0 h 534030"/>
              <a:gd name="connsiteX2" fmla="*/ 8872539 w 8872539"/>
              <a:gd name="connsiteY2" fmla="*/ 534030 h 534030"/>
              <a:gd name="connsiteX3" fmla="*/ 0 w 8872539"/>
              <a:gd name="connsiteY3" fmla="*/ 534030 h 534030"/>
              <a:gd name="connsiteX4" fmla="*/ 0 w 8872539"/>
              <a:gd name="connsiteY4" fmla="*/ 0 h 5340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72539" h="534030">
                <a:moveTo>
                  <a:pt x="0" y="0"/>
                </a:moveTo>
                <a:lnTo>
                  <a:pt x="8447667" y="0"/>
                </a:lnTo>
                <a:lnTo>
                  <a:pt x="8872539" y="534030"/>
                </a:lnTo>
                <a:lnTo>
                  <a:pt x="0" y="534030"/>
                </a:lnTo>
                <a:lnTo>
                  <a:pt x="0" y="0"/>
                </a:lnTo>
                <a:close/>
              </a:path>
            </a:pathLst>
          </a:custGeom>
          <a:solidFill>
            <a:srgbClr val="E84D15"/>
          </a:solidFill>
          <a:ln w="38100">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noAutofit/>
          </a:bodyPr>
          <a:lstStyle/>
          <a:p>
            <a:endParaRPr lang="en-GB" sz="2400" b="1" dirty="0">
              <a:solidFill>
                <a:schemeClr val="bg1"/>
              </a:solidFill>
            </a:endParaRPr>
          </a:p>
        </p:txBody>
      </p:sp>
      <p:sp>
        <p:nvSpPr>
          <p:cNvPr id="27" name="Rectangle 30">
            <a:extLst>
              <a:ext uri="{FF2B5EF4-FFF2-40B4-BE49-F238E27FC236}">
                <a16:creationId xmlns:a16="http://schemas.microsoft.com/office/drawing/2014/main" id="{B14214BA-3E31-46B0-A272-08D2230823FD}"/>
              </a:ext>
            </a:extLst>
          </p:cNvPr>
          <p:cNvSpPr/>
          <p:nvPr/>
        </p:nvSpPr>
        <p:spPr>
          <a:xfrm>
            <a:off x="883229" y="1427550"/>
            <a:ext cx="2361926" cy="587441"/>
          </a:xfrm>
          <a:custGeom>
            <a:avLst/>
            <a:gdLst>
              <a:gd name="connsiteX0" fmla="*/ 0 w 8872539"/>
              <a:gd name="connsiteY0" fmla="*/ 0 h 534030"/>
              <a:gd name="connsiteX1" fmla="*/ 8872539 w 8872539"/>
              <a:gd name="connsiteY1" fmla="*/ 0 h 534030"/>
              <a:gd name="connsiteX2" fmla="*/ 8872539 w 8872539"/>
              <a:gd name="connsiteY2" fmla="*/ 534030 h 534030"/>
              <a:gd name="connsiteX3" fmla="*/ 0 w 8872539"/>
              <a:gd name="connsiteY3" fmla="*/ 534030 h 534030"/>
              <a:gd name="connsiteX4" fmla="*/ 0 w 8872539"/>
              <a:gd name="connsiteY4" fmla="*/ 0 h 534030"/>
              <a:gd name="connsiteX0" fmla="*/ 0 w 8872539"/>
              <a:gd name="connsiteY0" fmla="*/ 0 h 534030"/>
              <a:gd name="connsiteX1" fmla="*/ 8447667 w 8872539"/>
              <a:gd name="connsiteY1" fmla="*/ 0 h 534030"/>
              <a:gd name="connsiteX2" fmla="*/ 8872539 w 8872539"/>
              <a:gd name="connsiteY2" fmla="*/ 534030 h 534030"/>
              <a:gd name="connsiteX3" fmla="*/ 0 w 8872539"/>
              <a:gd name="connsiteY3" fmla="*/ 534030 h 534030"/>
              <a:gd name="connsiteX4" fmla="*/ 0 w 8872539"/>
              <a:gd name="connsiteY4" fmla="*/ 0 h 5340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72539" h="534030">
                <a:moveTo>
                  <a:pt x="0" y="0"/>
                </a:moveTo>
                <a:lnTo>
                  <a:pt x="8447667" y="0"/>
                </a:lnTo>
                <a:lnTo>
                  <a:pt x="8872539" y="534030"/>
                </a:lnTo>
                <a:lnTo>
                  <a:pt x="0" y="534030"/>
                </a:lnTo>
                <a:lnTo>
                  <a:pt x="0" y="0"/>
                </a:lnTo>
                <a:close/>
              </a:path>
            </a:pathLst>
          </a:custGeom>
          <a:solidFill>
            <a:srgbClr val="F08115"/>
          </a:solidFill>
          <a:ln w="38100">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r>
              <a:rPr lang="en-GB" sz="2400" b="1" dirty="0">
                <a:solidFill>
                  <a:schemeClr val="bg1"/>
                </a:solidFill>
              </a:rPr>
              <a:t>Food Scientist</a:t>
            </a:r>
          </a:p>
        </p:txBody>
      </p:sp>
      <p:sp>
        <p:nvSpPr>
          <p:cNvPr id="32" name="TextBox 31">
            <a:extLst>
              <a:ext uri="{FF2B5EF4-FFF2-40B4-BE49-F238E27FC236}">
                <a16:creationId xmlns:a16="http://schemas.microsoft.com/office/drawing/2014/main" id="{5A4E59F7-0007-4892-8D64-4153F980F49C}"/>
              </a:ext>
            </a:extLst>
          </p:cNvPr>
          <p:cNvSpPr txBox="1"/>
          <p:nvPr/>
        </p:nvSpPr>
        <p:spPr>
          <a:xfrm>
            <a:off x="1197791" y="2502565"/>
            <a:ext cx="4548911" cy="2554545"/>
          </a:xfrm>
          <a:prstGeom prst="rect">
            <a:avLst/>
          </a:prstGeom>
          <a:noFill/>
        </p:spPr>
        <p:txBody>
          <a:bodyPr wrap="square">
            <a:spAutoFit/>
          </a:bodyPr>
          <a:lstStyle/>
          <a:p>
            <a:r>
              <a:rPr lang="en-GB" sz="2000" dirty="0">
                <a:solidFill>
                  <a:schemeClr val="tx1"/>
                </a:solidFill>
              </a:rPr>
              <a:t>A food scientist creates food and drink products and makes sure they are safe for us to consume. </a:t>
            </a:r>
          </a:p>
          <a:p>
            <a:endParaRPr lang="en-GB" sz="2000" dirty="0">
              <a:solidFill>
                <a:schemeClr val="tx1"/>
              </a:solidFill>
            </a:endParaRPr>
          </a:p>
          <a:p>
            <a:r>
              <a:rPr lang="en-GB" sz="2000" dirty="0">
                <a:solidFill>
                  <a:schemeClr val="tx1"/>
                </a:solidFill>
              </a:rPr>
              <a:t>Their role can include investigating how to preserve food, putting together nutritional information and developing recipes. </a:t>
            </a:r>
          </a:p>
        </p:txBody>
      </p:sp>
      <p:pic>
        <p:nvPicPr>
          <p:cNvPr id="3" name="Picture 2">
            <a:extLst>
              <a:ext uri="{FF2B5EF4-FFF2-40B4-BE49-F238E27FC236}">
                <a16:creationId xmlns:a16="http://schemas.microsoft.com/office/drawing/2014/main" id="{1134A94F-A61E-4AAC-8479-180275265DFA}"/>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132945" y="1567902"/>
            <a:ext cx="3600498" cy="5091661"/>
          </a:xfrm>
          <a:prstGeom prst="rect">
            <a:avLst/>
          </a:prstGeom>
          <a:ln w="38100">
            <a:solidFill>
              <a:srgbClr val="F08115"/>
            </a:solidFill>
          </a:ln>
        </p:spPr>
      </p:pic>
      <p:sp>
        <p:nvSpPr>
          <p:cNvPr id="33" name="Rectangle 30">
            <a:extLst>
              <a:ext uri="{FF2B5EF4-FFF2-40B4-BE49-F238E27FC236}">
                <a16:creationId xmlns:a16="http://schemas.microsoft.com/office/drawing/2014/main" id="{551D6B4D-9E68-4287-9709-57B2450F2606}"/>
              </a:ext>
            </a:extLst>
          </p:cNvPr>
          <p:cNvSpPr/>
          <p:nvPr/>
        </p:nvSpPr>
        <p:spPr>
          <a:xfrm>
            <a:off x="987763" y="5991773"/>
            <a:ext cx="7015021" cy="525886"/>
          </a:xfrm>
          <a:custGeom>
            <a:avLst/>
            <a:gdLst>
              <a:gd name="connsiteX0" fmla="*/ 0 w 8872539"/>
              <a:gd name="connsiteY0" fmla="*/ 0 h 534030"/>
              <a:gd name="connsiteX1" fmla="*/ 8872539 w 8872539"/>
              <a:gd name="connsiteY1" fmla="*/ 0 h 534030"/>
              <a:gd name="connsiteX2" fmla="*/ 8872539 w 8872539"/>
              <a:gd name="connsiteY2" fmla="*/ 534030 h 534030"/>
              <a:gd name="connsiteX3" fmla="*/ 0 w 8872539"/>
              <a:gd name="connsiteY3" fmla="*/ 534030 h 534030"/>
              <a:gd name="connsiteX4" fmla="*/ 0 w 8872539"/>
              <a:gd name="connsiteY4" fmla="*/ 0 h 534030"/>
              <a:gd name="connsiteX0" fmla="*/ 0 w 8872539"/>
              <a:gd name="connsiteY0" fmla="*/ 0 h 534030"/>
              <a:gd name="connsiteX1" fmla="*/ 8447667 w 8872539"/>
              <a:gd name="connsiteY1" fmla="*/ 0 h 534030"/>
              <a:gd name="connsiteX2" fmla="*/ 8872539 w 8872539"/>
              <a:gd name="connsiteY2" fmla="*/ 534030 h 534030"/>
              <a:gd name="connsiteX3" fmla="*/ 0 w 8872539"/>
              <a:gd name="connsiteY3" fmla="*/ 534030 h 534030"/>
              <a:gd name="connsiteX4" fmla="*/ 0 w 8872539"/>
              <a:gd name="connsiteY4" fmla="*/ 0 h 5340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72539" h="534030">
                <a:moveTo>
                  <a:pt x="0" y="0"/>
                </a:moveTo>
                <a:lnTo>
                  <a:pt x="8447667" y="0"/>
                </a:lnTo>
                <a:lnTo>
                  <a:pt x="8872539" y="534030"/>
                </a:lnTo>
                <a:lnTo>
                  <a:pt x="0" y="534030"/>
                </a:lnTo>
                <a:lnTo>
                  <a:pt x="0" y="0"/>
                </a:lnTo>
                <a:close/>
              </a:path>
            </a:pathLst>
          </a:custGeom>
          <a:solidFill>
            <a:srgbClr val="F08115"/>
          </a:solidFill>
          <a:ln w="38100">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r>
              <a:rPr lang="en-GB" sz="2000" dirty="0">
                <a:solidFill>
                  <a:schemeClr val="bg1"/>
                </a:solidFill>
              </a:rPr>
              <a:t>They often work in lab settings or research facilities. </a:t>
            </a:r>
          </a:p>
        </p:txBody>
      </p:sp>
    </p:spTree>
    <p:extLst>
      <p:ext uri="{BB962C8B-B14F-4D97-AF65-F5344CB8AC3E}">
        <p14:creationId xmlns:p14="http://schemas.microsoft.com/office/powerpoint/2010/main" val="50471942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2">
                                            <p:txEl>
                                              <p:pRg st="0" end="0"/>
                                            </p:txEl>
                                          </p:spTgt>
                                        </p:tgtEl>
                                        <p:attrNameLst>
                                          <p:attrName>style.visibility</p:attrName>
                                        </p:attrNameLst>
                                      </p:cBhvr>
                                      <p:to>
                                        <p:strVal val="visible"/>
                                      </p:to>
                                    </p:set>
                                    <p:animEffect transition="in" filter="fade">
                                      <p:cBhvr>
                                        <p:cTn id="7" dur="500"/>
                                        <p:tgtEl>
                                          <p:spTgt spid="3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2">
                                            <p:txEl>
                                              <p:pRg st="2" end="2"/>
                                            </p:txEl>
                                          </p:spTgt>
                                        </p:tgtEl>
                                        <p:attrNameLst>
                                          <p:attrName>style.visibility</p:attrName>
                                        </p:attrNameLst>
                                      </p:cBhvr>
                                      <p:to>
                                        <p:strVal val="visible"/>
                                      </p:to>
                                    </p:set>
                                    <p:animEffect transition="in" filter="fade">
                                      <p:cBhvr>
                                        <p:cTn id="12" dur="500"/>
                                        <p:tgtEl>
                                          <p:spTgt spid="3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wipe(left)">
                                      <p:cBhvr>
                                        <p:cTn id="17"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Lst>
  </p:timing>
</p:sld>
</file>

<file path=ppt/theme/theme1.xml><?xml version="1.0" encoding="utf-8"?>
<a:theme xmlns:a="http://schemas.openxmlformats.org/drawingml/2006/main" name="Office Theme">
  <a:themeElements>
    <a:clrScheme name="Twinkl Template">
      <a:dk1>
        <a:srgbClr val="1C1C1C"/>
      </a:dk1>
      <a:lt1>
        <a:sysClr val="window" lastClr="FFFFFF"/>
      </a:lt1>
      <a:dk2>
        <a:srgbClr val="4A4A4A"/>
      </a:dk2>
      <a:lt2>
        <a:srgbClr val="F4F2F2"/>
      </a:lt2>
      <a:accent1>
        <a:srgbClr val="E34192"/>
      </a:accent1>
      <a:accent2>
        <a:srgbClr val="EB8634"/>
      </a:accent2>
      <a:accent3>
        <a:srgbClr val="E6C734"/>
      </a:accent3>
      <a:accent4>
        <a:srgbClr val="79AD42"/>
      </a:accent4>
      <a:accent5>
        <a:srgbClr val="23A7F9"/>
      </a:accent5>
      <a:accent6>
        <a:srgbClr val="954EBE"/>
      </a:accent6>
      <a:hlink>
        <a:srgbClr val="23A7F9"/>
      </a:hlink>
      <a:folHlink>
        <a:srgbClr val="757070"/>
      </a:folHlink>
    </a:clrScheme>
    <a:fontScheme name="Custom 1">
      <a:majorFont>
        <a:latin typeface="Twinkl"/>
        <a:ea typeface=""/>
        <a:cs typeface=""/>
      </a:majorFont>
      <a:minorFont>
        <a:latin typeface="Twink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18A0DB"/>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lanIt Science Presentation Template.pptx" id="{3E0CB02D-D9B1-4BEA-A461-52EA6641E47D}" vid="{AD876080-6B09-4EB9-B031-D0FB13EDFD3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PlanIt Science PowerPoint Template - eBook Size</Template>
  <TotalTime>510</TotalTime>
  <Words>1881</Words>
  <Application>Microsoft Office PowerPoint</Application>
  <PresentationFormat>Custom</PresentationFormat>
  <Paragraphs>157</Paragraphs>
  <Slides>21</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21</vt:i4>
      </vt:variant>
    </vt:vector>
  </HeadingPairs>
  <TitlesOfParts>
    <vt:vector size="25" baseType="lpstr">
      <vt:lpstr>Arial</vt:lpstr>
      <vt:lpstr>Twinkl</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Rachel Leather</dc:creator>
  <cp:lastModifiedBy>Chris and Jade</cp:lastModifiedBy>
  <cp:revision>25</cp:revision>
  <dcterms:created xsi:type="dcterms:W3CDTF">2021-03-04T08:05:36Z</dcterms:created>
  <dcterms:modified xsi:type="dcterms:W3CDTF">2021-03-18T21:35:59Z</dcterms:modified>
</cp:coreProperties>
</file>