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306" r:id="rId13"/>
    <p:sldId id="307" r:id="rId14"/>
    <p:sldId id="299" r:id="rId15"/>
    <p:sldId id="308" r:id="rId16"/>
    <p:sldId id="309" r:id="rId17"/>
    <p:sldId id="310" r:id="rId18"/>
    <p:sldId id="315" r:id="rId19"/>
    <p:sldId id="316" r:id="rId20"/>
    <p:sldId id="301" r:id="rId21"/>
    <p:sldId id="312" r:id="rId22"/>
    <p:sldId id="313" r:id="rId23"/>
    <p:sldId id="31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1EC8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25/02/2021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25/02/2021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9.png"/><Relationship Id="rId7" Type="http://schemas.openxmlformats.org/officeDocument/2006/relationships/image" Target="../media/image30.png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11" Type="http://schemas.openxmlformats.org/officeDocument/2006/relationships/image" Target="../media/image34.png"/><Relationship Id="rId10" Type="http://schemas.openxmlformats.org/officeDocument/2006/relationships/image" Target="../media/image33.png"/><Relationship Id="rId4" Type="http://schemas.openxmlformats.org/officeDocument/2006/relationships/image" Target="../media/image10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36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11" Type="http://schemas.openxmlformats.org/officeDocument/2006/relationships/image" Target="../media/image11.png"/><Relationship Id="rId1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0.png"/><Relationship Id="rId9" Type="http://schemas.openxmlformats.org/officeDocument/2006/relationships/image" Target="../media/image1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2.png"/><Relationship Id="rId10" Type="http://schemas.openxmlformats.org/officeDocument/2006/relationships/image" Target="../media/image26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9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0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41357" y="2228307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647490" y="346102"/>
            <a:ext cx="5947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Calibri" panose="020F0502020204030204"/>
              </a:rPr>
              <a:t>What fractions do you see?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427" y="920414"/>
            <a:ext cx="1330728" cy="128174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617" y="1443578"/>
            <a:ext cx="1330728" cy="128174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38" y="776439"/>
            <a:ext cx="1330728" cy="12817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/>
              <p:nvPr/>
            </p:nvSpPr>
            <p:spPr>
              <a:xfrm>
                <a:off x="887195" y="2907934"/>
                <a:ext cx="5947592" cy="1198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noProof="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noProof="0" dirty="0" smtClean="0">
                            <a:solidFill>
                              <a:prstClr val="black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noProof="0" dirty="0" smtClean="0">
                            <a:solidFill>
                              <a:prstClr val="black"/>
                            </a:solidFill>
                          </a:rPr>
                          <m:t>9</m:t>
                        </m:r>
                      </m:den>
                    </m:f>
                    <m:r>
                      <a:rPr lang="en-GB" sz="2800" b="0" i="1" noProof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noProof="0" dirty="0" smtClean="0">
                    <a:solidFill>
                      <a:prstClr val="black"/>
                    </a:solidFill>
                    <a:latin typeface="Calibri" panose="020F0502020204030204"/>
                  </a:rPr>
                  <a:t>of the doughnuts have pink icing.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95" y="2907934"/>
                <a:ext cx="5947592" cy="11980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19" y="848648"/>
            <a:ext cx="1330728" cy="128174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509" y="1601718"/>
            <a:ext cx="1330728" cy="12817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873" y="1704608"/>
            <a:ext cx="1298415" cy="12506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846" y="1443310"/>
            <a:ext cx="1201628" cy="118651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314" y="951538"/>
            <a:ext cx="1298415" cy="125062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773" y="1012001"/>
            <a:ext cx="1201628" cy="11865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/>
              <p:nvPr/>
            </p:nvSpPr>
            <p:spPr>
              <a:xfrm>
                <a:off x="887195" y="3907277"/>
                <a:ext cx="5947592" cy="1198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noProof="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noProof="0" dirty="0" smtClean="0">
                            <a:solidFill>
                              <a:prstClr val="black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noProof="0" dirty="0" smtClean="0">
                            <a:solidFill>
                              <a:prstClr val="black"/>
                            </a:solidFill>
                          </a:rPr>
                          <m:t>9</m:t>
                        </m:r>
                      </m:den>
                    </m:f>
                    <m:r>
                      <a:rPr lang="en-GB" sz="2800" b="0" i="1" noProof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noProof="0" dirty="0" smtClean="0">
                    <a:solidFill>
                      <a:prstClr val="black"/>
                    </a:solidFill>
                    <a:latin typeface="Calibri" panose="020F0502020204030204"/>
                  </a:rPr>
                  <a:t>of the doughnuts have sprinkles.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95" y="3907277"/>
                <a:ext cx="5947592" cy="11980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/>
              <p:nvPr/>
            </p:nvSpPr>
            <p:spPr>
              <a:xfrm>
                <a:off x="887195" y="4988836"/>
                <a:ext cx="5947592" cy="1198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 noProof="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noProof="0" dirty="0" smtClean="0">
                            <a:solidFill>
                              <a:prstClr val="black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noProof="0" dirty="0" smtClean="0">
                            <a:solidFill>
                              <a:prstClr val="black"/>
                            </a:solidFill>
                          </a:rPr>
                          <m:t>9</m:t>
                        </m:r>
                      </m:den>
                    </m:f>
                    <m:r>
                      <a:rPr lang="en-GB" sz="2800" b="0" i="1" noProof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noProof="0" dirty="0" smtClean="0">
                    <a:solidFill>
                      <a:prstClr val="black"/>
                    </a:solidFill>
                    <a:latin typeface="Calibri" panose="020F0502020204030204"/>
                  </a:rPr>
                  <a:t>of the doughnuts have holes.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997FB8A-2188-4F5E-82D4-7A0164EED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195" y="4988836"/>
                <a:ext cx="5947592" cy="11980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14800" y="4962403"/>
            <a:ext cx="747045" cy="74704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617644" y="510509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04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28" grpId="0"/>
      <p:bldP spid="29" grpId="0"/>
      <p:bldP spid="32" grpId="0"/>
      <p:bldP spid="3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D1202-3191-4DC8-86BB-B5165173CCB4}"/>
                  </a:ext>
                </a:extLst>
              </p:cNvPr>
              <p:cNvSpPr txBox="1"/>
              <p:nvPr/>
            </p:nvSpPr>
            <p:spPr>
              <a:xfrm>
                <a:off x="153790" y="788430"/>
                <a:ext cx="6335403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 smtClean="0">
                    <a:solidFill>
                      <a:prstClr val="black"/>
                    </a:solidFill>
                    <a:latin typeface="Calibri" panose="020F0502020204030204"/>
                  </a:rPr>
                  <a:t>Shade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</a:t>
                </a:r>
                <a:r>
                  <a:rPr kumimoji="0" lang="en-GB" sz="28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each set of shapes.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D1202-3191-4DC8-86BB-B5165173C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90" y="788430"/>
                <a:ext cx="6335403" cy="765338"/>
              </a:xfrm>
              <a:prstGeom prst="rect">
                <a:avLst/>
              </a:prstGeom>
              <a:blipFill>
                <a:blip r:embed="rId5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Oval 75">
            <a:extLst>
              <a:ext uri="{FF2B5EF4-FFF2-40B4-BE49-F238E27FC236}">
                <a16:creationId xmlns:a16="http://schemas.microsoft.com/office/drawing/2014/main" id="{AEF87B9E-539B-4CA9-871A-DE3015A93D8B}"/>
              </a:ext>
            </a:extLst>
          </p:cNvPr>
          <p:cNvSpPr/>
          <p:nvPr/>
        </p:nvSpPr>
        <p:spPr>
          <a:xfrm>
            <a:off x="1826094" y="2743617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BE54EF1-93C1-493C-815F-C2E27AC3246B}"/>
              </a:ext>
            </a:extLst>
          </p:cNvPr>
          <p:cNvSpPr/>
          <p:nvPr/>
        </p:nvSpPr>
        <p:spPr>
          <a:xfrm>
            <a:off x="2499786" y="2743617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1E837BEF-4910-4486-BCF3-76693CD675F2}"/>
              </a:ext>
            </a:extLst>
          </p:cNvPr>
          <p:cNvSpPr/>
          <p:nvPr/>
        </p:nvSpPr>
        <p:spPr>
          <a:xfrm>
            <a:off x="1826094" y="3325799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147A41E4-0042-4174-938F-E06200111D89}"/>
              </a:ext>
            </a:extLst>
          </p:cNvPr>
          <p:cNvSpPr/>
          <p:nvPr/>
        </p:nvSpPr>
        <p:spPr>
          <a:xfrm>
            <a:off x="2499786" y="3325799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10474B88-E17B-4F85-B65C-3CD6DCFD7BC6}"/>
              </a:ext>
            </a:extLst>
          </p:cNvPr>
          <p:cNvSpPr/>
          <p:nvPr/>
        </p:nvSpPr>
        <p:spPr>
          <a:xfrm>
            <a:off x="2499786" y="2743617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1C3C733B-5300-4D22-8483-BBA00960FD3E}"/>
              </a:ext>
            </a:extLst>
          </p:cNvPr>
          <p:cNvSpPr/>
          <p:nvPr/>
        </p:nvSpPr>
        <p:spPr>
          <a:xfrm>
            <a:off x="2499786" y="3327381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061E2DAB-4925-4476-BC69-2F095489D476}"/>
              </a:ext>
            </a:extLst>
          </p:cNvPr>
          <p:cNvSpPr/>
          <p:nvPr/>
        </p:nvSpPr>
        <p:spPr>
          <a:xfrm>
            <a:off x="1826094" y="3325799"/>
            <a:ext cx="394854" cy="39485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F52E664-F90A-4C0F-87B5-CC1DA6B28DD7}"/>
              </a:ext>
            </a:extLst>
          </p:cNvPr>
          <p:cNvSpPr/>
          <p:nvPr/>
        </p:nvSpPr>
        <p:spPr>
          <a:xfrm>
            <a:off x="4976616" y="4798020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78E632D-28CD-4B41-A485-87EF31CAF235}"/>
              </a:ext>
            </a:extLst>
          </p:cNvPr>
          <p:cNvSpPr/>
          <p:nvPr/>
        </p:nvSpPr>
        <p:spPr>
          <a:xfrm>
            <a:off x="5400314" y="5147847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85F966AC-5EEF-4F42-9546-4586DC917F95}"/>
              </a:ext>
            </a:extLst>
          </p:cNvPr>
          <p:cNvSpPr/>
          <p:nvPr/>
        </p:nvSpPr>
        <p:spPr>
          <a:xfrm>
            <a:off x="5597741" y="4600593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BBADCB74-ADA0-4EF4-9A2D-F6DD28369FA9}"/>
              </a:ext>
            </a:extLst>
          </p:cNvPr>
          <p:cNvSpPr/>
          <p:nvPr/>
        </p:nvSpPr>
        <p:spPr>
          <a:xfrm>
            <a:off x="5992595" y="5117834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A6C58357-585A-4AC5-99B9-8AB49D5F9080}"/>
              </a:ext>
            </a:extLst>
          </p:cNvPr>
          <p:cNvSpPr/>
          <p:nvPr/>
        </p:nvSpPr>
        <p:spPr>
          <a:xfrm>
            <a:off x="6416293" y="5467661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17DDE52C-FCB4-4D92-A3AB-08834C522CFF}"/>
              </a:ext>
            </a:extLst>
          </p:cNvPr>
          <p:cNvSpPr/>
          <p:nvPr/>
        </p:nvSpPr>
        <p:spPr>
          <a:xfrm>
            <a:off x="6613720" y="4920407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F27FF090-00BF-48CC-AB20-126980F46853}"/>
              </a:ext>
            </a:extLst>
          </p:cNvPr>
          <p:cNvSpPr/>
          <p:nvPr/>
        </p:nvSpPr>
        <p:spPr>
          <a:xfrm>
            <a:off x="6199232" y="4393191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53A68972-F599-422C-ACB6-129768A53794}"/>
              </a:ext>
            </a:extLst>
          </p:cNvPr>
          <p:cNvSpPr/>
          <p:nvPr/>
        </p:nvSpPr>
        <p:spPr>
          <a:xfrm>
            <a:off x="6791513" y="4363178"/>
            <a:ext cx="394854" cy="39485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009FC19-5BC5-429A-A0C1-EA600693F4EF}"/>
              </a:ext>
            </a:extLst>
          </p:cNvPr>
          <p:cNvSpPr/>
          <p:nvPr/>
        </p:nvSpPr>
        <p:spPr>
          <a:xfrm>
            <a:off x="2046576" y="1232951"/>
            <a:ext cx="412450" cy="41245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BDA71A-829A-4DFD-8D54-95E817A56ED8}"/>
              </a:ext>
            </a:extLst>
          </p:cNvPr>
          <p:cNvSpPr/>
          <p:nvPr/>
        </p:nvSpPr>
        <p:spPr>
          <a:xfrm>
            <a:off x="4921624" y="2777648"/>
            <a:ext cx="507646" cy="9017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70AC7395-0C07-45D4-8215-5516B5624B50}"/>
              </a:ext>
            </a:extLst>
          </p:cNvPr>
          <p:cNvSpPr/>
          <p:nvPr/>
        </p:nvSpPr>
        <p:spPr>
          <a:xfrm>
            <a:off x="5535711" y="2779230"/>
            <a:ext cx="507646" cy="9017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ACBC76E3-0F67-4075-B7C4-C3D46E7F4DAF}"/>
              </a:ext>
            </a:extLst>
          </p:cNvPr>
          <p:cNvSpPr/>
          <p:nvPr/>
        </p:nvSpPr>
        <p:spPr>
          <a:xfrm>
            <a:off x="6142836" y="2779488"/>
            <a:ext cx="507646" cy="9017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96F3AF9C-DBFC-4FC8-B553-6575D8744FB1}"/>
              </a:ext>
            </a:extLst>
          </p:cNvPr>
          <p:cNvSpPr/>
          <p:nvPr/>
        </p:nvSpPr>
        <p:spPr>
          <a:xfrm>
            <a:off x="6734216" y="2779488"/>
            <a:ext cx="507646" cy="90178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09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7.40741E-7 L -0.00017 -0.2888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4444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-5.55556E-7 -0.25903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6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00226 -0.2282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14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00225 -0.22384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-0.04635 -0.2770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" y="-13866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 L -0.04323 -0.2710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-13565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0.0217 -0.2437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" y="-1219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7407E-6 L -0.02152 -0.3229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6" y="-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-0.00086 -0.05509 " pathEditMode="relative" rAng="0" ptsTypes="AA">
                                      <p:cBhvr>
                                        <p:cTn id="6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755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set>
                                      <p:cBhvr>
                                        <p:cTn id="6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D7EE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6" grpId="0" animBg="1"/>
      <p:bldP spid="66" grpId="0" animBg="1"/>
      <p:bldP spid="66" grpId="1" animBg="1"/>
      <p:bldP spid="67" grpId="0" animBg="1"/>
      <p:bldP spid="67" grpId="1" animBg="1"/>
      <p:bldP spid="85" grpId="0" animBg="1"/>
      <p:bldP spid="85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1" grpId="0" animBg="1"/>
      <p:bldP spid="111" grpId="1" animBg="1"/>
      <p:bldP spid="112" grpId="0" animBg="1"/>
      <p:bldP spid="3" grpId="0" animBg="1"/>
      <p:bldP spid="3" grpId="1" animBg="1"/>
      <p:bldP spid="5" grpId="0" animBg="1"/>
      <p:bldP spid="5" grpId="1" animBg="1"/>
      <p:bldP spid="113" grpId="0" animBg="1"/>
      <p:bldP spid="113" grpId="1" animBg="1"/>
      <p:bldP spid="114" grpId="0" animBg="1"/>
      <p:bldP spid="114" grpId="1" animBg="1"/>
      <p:bldP spid="1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5405" y="405430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28249" y="54811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BD1202-3191-4DC8-86BB-B5165173CCB4}"/>
              </a:ext>
            </a:extLst>
          </p:cNvPr>
          <p:cNvSpPr txBox="1"/>
          <p:nvPr/>
        </p:nvSpPr>
        <p:spPr>
          <a:xfrm>
            <a:off x="-561854" y="416508"/>
            <a:ext cx="633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I’m thinking of a fraction…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AE4ECB-D715-44A7-8A46-D3A195D5A708}"/>
              </a:ext>
            </a:extLst>
          </p:cNvPr>
          <p:cNvSpPr txBox="1"/>
          <p:nvPr/>
        </p:nvSpPr>
        <p:spPr>
          <a:xfrm>
            <a:off x="2809946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FDE017-DD5A-4EC3-9C30-70D01E2EF3EC}"/>
              </a:ext>
            </a:extLst>
          </p:cNvPr>
          <p:cNvSpPr txBox="1"/>
          <p:nvPr/>
        </p:nvSpPr>
        <p:spPr>
          <a:xfrm>
            <a:off x="4141196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6EFE51-BFCA-4B27-B9A0-54719058247C}"/>
              </a:ext>
            </a:extLst>
          </p:cNvPr>
          <p:cNvSpPr txBox="1"/>
          <p:nvPr/>
        </p:nvSpPr>
        <p:spPr>
          <a:xfrm>
            <a:off x="3475571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7DF561-16DF-4981-9B6C-34118E2C7DDE}"/>
              </a:ext>
            </a:extLst>
          </p:cNvPr>
          <p:cNvSpPr txBox="1"/>
          <p:nvPr/>
        </p:nvSpPr>
        <p:spPr>
          <a:xfrm>
            <a:off x="5472446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0DDB4F-7F90-456B-A72E-C7364C4C9BB5}"/>
              </a:ext>
            </a:extLst>
          </p:cNvPr>
          <p:cNvSpPr txBox="1"/>
          <p:nvPr/>
        </p:nvSpPr>
        <p:spPr>
          <a:xfrm>
            <a:off x="4806821" y="1078181"/>
            <a:ext cx="602207" cy="747044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CA509D-F192-458F-B716-4FFB0A804463}"/>
              </a:ext>
            </a:extLst>
          </p:cNvPr>
          <p:cNvSpPr txBox="1"/>
          <p:nvPr/>
        </p:nvSpPr>
        <p:spPr>
          <a:xfrm>
            <a:off x="719139" y="2034369"/>
            <a:ext cx="3915294" cy="919401"/>
          </a:xfrm>
          <a:prstGeom prst="wedgeRoundRectCallout">
            <a:avLst>
              <a:gd name="adj1" fmla="val -17049"/>
              <a:gd name="adj2" fmla="val 77156"/>
              <a:gd name="adj3" fmla="val 16667"/>
            </a:avLst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fraction has a numerator 3 less than the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denominator.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D1AF2C8-9EAB-44E9-9476-90650B9E52A0}"/>
              </a:ext>
            </a:extLst>
          </p:cNvPr>
          <p:cNvSpPr txBox="1"/>
          <p:nvPr/>
        </p:nvSpPr>
        <p:spPr>
          <a:xfrm>
            <a:off x="4727424" y="2100977"/>
            <a:ext cx="3372608" cy="1328023"/>
          </a:xfrm>
          <a:prstGeom prst="wedgeRoundRectCallout">
            <a:avLst>
              <a:gd name="adj1" fmla="val 23718"/>
              <a:gd name="adj2" fmla="val 58151"/>
              <a:gd name="adj3" fmla="val 16667"/>
            </a:avLst>
          </a:prstGeom>
          <a:noFill/>
          <a:ln w="285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Mine is a unit-fraction with an odd number as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denominator.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AC4A91-4CCC-4273-A001-AD616529BC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738" y="2903669"/>
            <a:ext cx="1555333" cy="1276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EA06EFD-89F4-49EC-9C92-0DF4E4472B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2538" y="3428413"/>
            <a:ext cx="1555333" cy="107408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F199D2D-7A88-4F08-B2D1-FA325592ABBF}"/>
              </a:ext>
            </a:extLst>
          </p:cNvPr>
          <p:cNvSpPr/>
          <p:nvPr/>
        </p:nvSpPr>
        <p:spPr>
          <a:xfrm>
            <a:off x="1440119" y="3944060"/>
            <a:ext cx="702644" cy="9179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F42696D-98C2-4F54-AC4D-8457CB1C46E6}"/>
              </a:ext>
            </a:extLst>
          </p:cNvPr>
          <p:cNvSpPr/>
          <p:nvPr/>
        </p:nvSpPr>
        <p:spPr>
          <a:xfrm>
            <a:off x="1440119" y="5147725"/>
            <a:ext cx="702644" cy="9179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2C466CB-1A37-44C7-B4A4-0984289FC5C4}"/>
              </a:ext>
            </a:extLst>
          </p:cNvPr>
          <p:cNvSpPr/>
          <p:nvPr/>
        </p:nvSpPr>
        <p:spPr>
          <a:xfrm>
            <a:off x="6437081" y="3944060"/>
            <a:ext cx="702644" cy="9179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F7A67EC-D8D1-41FC-90B7-4307B78947AC}"/>
              </a:ext>
            </a:extLst>
          </p:cNvPr>
          <p:cNvSpPr/>
          <p:nvPr/>
        </p:nvSpPr>
        <p:spPr>
          <a:xfrm>
            <a:off x="6437081" y="5147725"/>
            <a:ext cx="702644" cy="91794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1ED08AC-37E6-4627-A185-1563CA8942D8}"/>
              </a:ext>
            </a:extLst>
          </p:cNvPr>
          <p:cNvCxnSpPr/>
          <p:nvPr/>
        </p:nvCxnSpPr>
        <p:spPr>
          <a:xfrm>
            <a:off x="1309327" y="5011897"/>
            <a:ext cx="9817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4C70EBD-2A87-487F-8FA2-832334147BA7}"/>
              </a:ext>
            </a:extLst>
          </p:cNvPr>
          <p:cNvCxnSpPr/>
          <p:nvPr/>
        </p:nvCxnSpPr>
        <p:spPr>
          <a:xfrm>
            <a:off x="6297514" y="5010292"/>
            <a:ext cx="9817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EC63CAE6-F355-45E6-85ED-30F25FF86B93}"/>
              </a:ext>
            </a:extLst>
          </p:cNvPr>
          <p:cNvSpPr txBox="1"/>
          <p:nvPr/>
        </p:nvSpPr>
        <p:spPr>
          <a:xfrm>
            <a:off x="2983879" y="4403033"/>
            <a:ext cx="2815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digit card will be left?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0DD1D3-5A4E-49F1-A6D9-4BBB206A31A7}"/>
              </a:ext>
            </a:extLst>
          </p:cNvPr>
          <p:cNvCxnSpPr/>
          <p:nvPr/>
        </p:nvCxnSpPr>
        <p:spPr>
          <a:xfrm>
            <a:off x="6203087" y="2559959"/>
            <a:ext cx="15958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2F9F193-5715-4F68-A27F-644790F96436}"/>
              </a:ext>
            </a:extLst>
          </p:cNvPr>
          <p:cNvCxnSpPr>
            <a:cxnSpLocks/>
          </p:cNvCxnSpPr>
          <p:nvPr/>
        </p:nvCxnSpPr>
        <p:spPr>
          <a:xfrm>
            <a:off x="896803" y="2856926"/>
            <a:ext cx="7093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209A6E8-4A7B-4C3A-B152-E392C5195221}"/>
              </a:ext>
            </a:extLst>
          </p:cNvPr>
          <p:cNvCxnSpPr/>
          <p:nvPr/>
        </p:nvCxnSpPr>
        <p:spPr>
          <a:xfrm>
            <a:off x="5973824" y="2946783"/>
            <a:ext cx="15958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7775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0.40105 0.43056 " pathEditMode="relative" rAng="0" ptsTypes="AA">
                                      <p:cBhvr>
                                        <p:cTn id="3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52" y="21528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-0.21788 0.4305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3" y="2152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0.43628 0.6046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23" y="3023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407E-6 L 0.25539 0.604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0" y="30208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-0.079 0.6138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" y="3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27" grpId="0" animBg="1"/>
      <p:bldP spid="28" grpId="0" animBg="1"/>
      <p:bldP spid="29" grpId="0" animBg="1"/>
      <p:bldP spid="30" grpId="0" animBg="1"/>
      <p:bldP spid="31" grpId="0" animBg="1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86427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802" y="334776"/>
            <a:ext cx="7777804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fraction of each shape is shaded?</a:t>
            </a: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fraction of the doughnuts are chocolate?</a:t>
            </a: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of the fractions below are unit fractions?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 rot="16200000">
            <a:off x="1423398" y="1290250"/>
            <a:ext cx="779336" cy="1111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 rot="16200000">
            <a:off x="1612473" y="697005"/>
            <a:ext cx="396000" cy="11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>
            <a:stCxn id="23" idx="0"/>
          </p:cNvCxnSpPr>
          <p:nvPr/>
        </p:nvCxnSpPr>
        <p:spPr>
          <a:xfrm flipV="1">
            <a:off x="1257291" y="1845652"/>
            <a:ext cx="1111551" cy="3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258435" y="1068372"/>
            <a:ext cx="1204670" cy="1198601"/>
            <a:chOff x="1114757" y="4830041"/>
            <a:chExt cx="1204670" cy="1198601"/>
          </a:xfrm>
        </p:grpSpPr>
        <p:sp>
          <p:nvSpPr>
            <p:cNvPr id="38" name="Freeform 19"/>
            <p:cNvSpPr>
              <a:spLocks noChangeArrowheads="1"/>
            </p:cNvSpPr>
            <p:nvPr/>
          </p:nvSpPr>
          <p:spPr bwMode="auto">
            <a:xfrm rot="16200000">
              <a:off x="1291659" y="5251926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cxnSp>
          <p:nvCxnSpPr>
            <p:cNvPr id="39" name="直接连接符 105"/>
            <p:cNvCxnSpPr/>
            <p:nvPr/>
          </p:nvCxnSpPr>
          <p:spPr bwMode="auto">
            <a:xfrm flipV="1">
              <a:off x="1192383" y="5420455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直接连接符 107"/>
            <p:cNvCxnSpPr>
              <a:endCxn id="49" idx="0"/>
            </p:cNvCxnSpPr>
            <p:nvPr/>
          </p:nvCxnSpPr>
          <p:spPr bwMode="auto">
            <a:xfrm rot="5400000" flipH="1" flipV="1">
              <a:off x="1434997" y="5144212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直接连接符 109"/>
            <p:cNvCxnSpPr>
              <a:endCxn id="49" idx="0"/>
            </p:cNvCxnSpPr>
            <p:nvPr/>
          </p:nvCxnSpPr>
          <p:spPr bwMode="auto">
            <a:xfrm>
              <a:off x="1730204" y="5439419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2" name="Freeform 19"/>
            <p:cNvSpPr>
              <a:spLocks noChangeArrowheads="1"/>
            </p:cNvSpPr>
            <p:nvPr/>
          </p:nvSpPr>
          <p:spPr bwMode="auto">
            <a:xfrm>
              <a:off x="1443437" y="4830041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3" name="Freeform 19"/>
            <p:cNvSpPr>
              <a:spLocks noChangeArrowheads="1"/>
            </p:cNvSpPr>
            <p:nvPr/>
          </p:nvSpPr>
          <p:spPr bwMode="auto">
            <a:xfrm rot="19839805">
              <a:off x="1322644" y="4937279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6" name="Freeform 19"/>
            <p:cNvSpPr>
              <a:spLocks noChangeArrowheads="1"/>
            </p:cNvSpPr>
            <p:nvPr/>
          </p:nvSpPr>
          <p:spPr bwMode="auto">
            <a:xfrm rot="18127291">
              <a:off x="1275058" y="5077201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8" name="Freeform 19"/>
            <p:cNvSpPr>
              <a:spLocks noChangeArrowheads="1"/>
            </p:cNvSpPr>
            <p:nvPr/>
          </p:nvSpPr>
          <p:spPr bwMode="auto">
            <a:xfrm rot="16679619">
              <a:off x="1310260" y="5180348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9" name="Oval 41"/>
            <p:cNvSpPr>
              <a:spLocks noChangeArrowheads="1"/>
            </p:cNvSpPr>
            <p:nvPr/>
          </p:nvSpPr>
          <p:spPr bwMode="auto">
            <a:xfrm>
              <a:off x="1140981" y="4849005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 sz="1350"/>
            </a:p>
          </p:txBody>
        </p:sp>
        <p:cxnSp>
          <p:nvCxnSpPr>
            <p:cNvPr id="50" name="直接连接符 109"/>
            <p:cNvCxnSpPr>
              <a:stCxn id="49" idx="0"/>
            </p:cNvCxnSpPr>
            <p:nvPr/>
          </p:nvCxnSpPr>
          <p:spPr bwMode="auto">
            <a:xfrm flipH="1">
              <a:off x="1724770" y="4849005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576271"/>
              </p:ext>
            </p:extLst>
          </p:nvPr>
        </p:nvGraphicFramePr>
        <p:xfrm>
          <a:off x="5353436" y="1324101"/>
          <a:ext cx="2114060" cy="621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812">
                  <a:extLst>
                    <a:ext uri="{9D8B030D-6E8A-4147-A177-3AD203B41FA5}">
                      <a16:colId xmlns:a16="http://schemas.microsoft.com/office/drawing/2014/main" val="3634409169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066519460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753640789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82993616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617637125"/>
                    </a:ext>
                  </a:extLst>
                </a:gridCol>
              </a:tblGrid>
              <a:tr h="6214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37894"/>
                  </a:ext>
                </a:extLst>
              </a:tr>
            </a:tbl>
          </a:graphicData>
        </a:graphic>
      </p:graphicFrame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566" y="2995695"/>
            <a:ext cx="1330728" cy="128174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109" y="3157318"/>
            <a:ext cx="1330728" cy="128174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882" y="3288597"/>
            <a:ext cx="1330728" cy="128174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508" y="3039416"/>
            <a:ext cx="1330728" cy="128174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281" y="3258252"/>
            <a:ext cx="1330728" cy="12817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438613" y="4912212"/>
                <a:ext cx="301365" cy="9101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613" y="4912212"/>
                <a:ext cx="301365" cy="91012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616102" y="4902210"/>
                <a:ext cx="301365" cy="9083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102" y="4902210"/>
                <a:ext cx="301365" cy="9083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793591" y="4912212"/>
                <a:ext cx="301365" cy="9121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591" y="4912212"/>
                <a:ext cx="301365" cy="9121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971080" y="4912212"/>
                <a:ext cx="509755" cy="9101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080" y="4912212"/>
                <a:ext cx="509755" cy="9101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376195" y="4915418"/>
                <a:ext cx="509755" cy="908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195" y="4915418"/>
                <a:ext cx="509755" cy="90839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522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802" y="334776"/>
            <a:ext cx="7777804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fraction of each shape is shaded?</a:t>
            </a: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fraction of the doughnuts are chocolate?</a:t>
            </a: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of the fractions below are unit fractions?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 rot="16200000">
            <a:off x="1423398" y="1290250"/>
            <a:ext cx="779336" cy="1111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 rot="16200000">
            <a:off x="1612473" y="697005"/>
            <a:ext cx="396000" cy="11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>
            <a:stCxn id="23" idx="0"/>
          </p:cNvCxnSpPr>
          <p:nvPr/>
        </p:nvCxnSpPr>
        <p:spPr>
          <a:xfrm flipV="1">
            <a:off x="1257291" y="1845652"/>
            <a:ext cx="1111551" cy="3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258435" y="1068372"/>
            <a:ext cx="1204670" cy="1198601"/>
            <a:chOff x="1114757" y="4830041"/>
            <a:chExt cx="1204670" cy="1198601"/>
          </a:xfrm>
        </p:grpSpPr>
        <p:sp>
          <p:nvSpPr>
            <p:cNvPr id="38" name="Freeform 19"/>
            <p:cNvSpPr>
              <a:spLocks noChangeArrowheads="1"/>
            </p:cNvSpPr>
            <p:nvPr/>
          </p:nvSpPr>
          <p:spPr bwMode="auto">
            <a:xfrm rot="16200000">
              <a:off x="1291659" y="5251926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cxnSp>
          <p:nvCxnSpPr>
            <p:cNvPr id="39" name="直接连接符 105"/>
            <p:cNvCxnSpPr/>
            <p:nvPr/>
          </p:nvCxnSpPr>
          <p:spPr bwMode="auto">
            <a:xfrm flipV="1">
              <a:off x="1192383" y="5420455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直接连接符 107"/>
            <p:cNvCxnSpPr>
              <a:endCxn id="49" idx="0"/>
            </p:cNvCxnSpPr>
            <p:nvPr/>
          </p:nvCxnSpPr>
          <p:spPr bwMode="auto">
            <a:xfrm rot="5400000" flipH="1" flipV="1">
              <a:off x="1434997" y="5144212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直接连接符 109"/>
            <p:cNvCxnSpPr>
              <a:endCxn id="49" idx="0"/>
            </p:cNvCxnSpPr>
            <p:nvPr/>
          </p:nvCxnSpPr>
          <p:spPr bwMode="auto">
            <a:xfrm>
              <a:off x="1730204" y="5439419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2" name="Freeform 19"/>
            <p:cNvSpPr>
              <a:spLocks noChangeArrowheads="1"/>
            </p:cNvSpPr>
            <p:nvPr/>
          </p:nvSpPr>
          <p:spPr bwMode="auto">
            <a:xfrm>
              <a:off x="1443437" y="4830041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3" name="Freeform 19"/>
            <p:cNvSpPr>
              <a:spLocks noChangeArrowheads="1"/>
            </p:cNvSpPr>
            <p:nvPr/>
          </p:nvSpPr>
          <p:spPr bwMode="auto">
            <a:xfrm rot="19839805">
              <a:off x="1322644" y="4937279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6" name="Freeform 19"/>
            <p:cNvSpPr>
              <a:spLocks noChangeArrowheads="1"/>
            </p:cNvSpPr>
            <p:nvPr/>
          </p:nvSpPr>
          <p:spPr bwMode="auto">
            <a:xfrm rot="18127291">
              <a:off x="1275058" y="5077201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8" name="Freeform 19"/>
            <p:cNvSpPr>
              <a:spLocks noChangeArrowheads="1"/>
            </p:cNvSpPr>
            <p:nvPr/>
          </p:nvSpPr>
          <p:spPr bwMode="auto">
            <a:xfrm rot="16679619">
              <a:off x="1310260" y="5180348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9" name="Oval 41"/>
            <p:cNvSpPr>
              <a:spLocks noChangeArrowheads="1"/>
            </p:cNvSpPr>
            <p:nvPr/>
          </p:nvSpPr>
          <p:spPr bwMode="auto">
            <a:xfrm>
              <a:off x="1140981" y="4849005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 sz="1350"/>
            </a:p>
          </p:txBody>
        </p:sp>
        <p:cxnSp>
          <p:nvCxnSpPr>
            <p:cNvPr id="50" name="直接连接符 109"/>
            <p:cNvCxnSpPr>
              <a:stCxn id="49" idx="0"/>
            </p:cNvCxnSpPr>
            <p:nvPr/>
          </p:nvCxnSpPr>
          <p:spPr bwMode="auto">
            <a:xfrm flipH="1">
              <a:off x="1724770" y="4849005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576271"/>
              </p:ext>
            </p:extLst>
          </p:nvPr>
        </p:nvGraphicFramePr>
        <p:xfrm>
          <a:off x="5353436" y="1324101"/>
          <a:ext cx="2114060" cy="621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812">
                  <a:extLst>
                    <a:ext uri="{9D8B030D-6E8A-4147-A177-3AD203B41FA5}">
                      <a16:colId xmlns:a16="http://schemas.microsoft.com/office/drawing/2014/main" val="3634409169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066519460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753640789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82993616"/>
                    </a:ext>
                  </a:extLst>
                </a:gridCol>
                <a:gridCol w="422812">
                  <a:extLst>
                    <a:ext uri="{9D8B030D-6E8A-4147-A177-3AD203B41FA5}">
                      <a16:colId xmlns:a16="http://schemas.microsoft.com/office/drawing/2014/main" val="1617637125"/>
                    </a:ext>
                  </a:extLst>
                </a:gridCol>
              </a:tblGrid>
              <a:tr h="62147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37894"/>
                  </a:ext>
                </a:extLst>
              </a:tr>
            </a:tbl>
          </a:graphicData>
        </a:graphic>
      </p:graphicFrame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566" y="2995695"/>
            <a:ext cx="1330728" cy="128174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109" y="3157318"/>
            <a:ext cx="1330728" cy="128174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882" y="3288597"/>
            <a:ext cx="1330728" cy="128174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508" y="3039416"/>
            <a:ext cx="1330728" cy="128174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281" y="3258252"/>
            <a:ext cx="1330728" cy="12817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518596" y="1144736"/>
                <a:ext cx="301365" cy="7719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8596" y="1144736"/>
                <a:ext cx="301365" cy="7719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84137" y="1144736"/>
                <a:ext cx="301365" cy="7719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137" y="1144736"/>
                <a:ext cx="301365" cy="7719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595593" y="1144736"/>
                <a:ext cx="301365" cy="77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593" y="1144736"/>
                <a:ext cx="301365" cy="7718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96212" y="3234595"/>
                <a:ext cx="301365" cy="77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6212" y="3234595"/>
                <a:ext cx="301365" cy="7718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1307277" y="4900561"/>
            <a:ext cx="574097" cy="104139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4981148" y="4884475"/>
            <a:ext cx="574097" cy="104139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438613" y="4912212"/>
                <a:ext cx="301365" cy="9101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613" y="4912212"/>
                <a:ext cx="301365" cy="91012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616102" y="4902210"/>
                <a:ext cx="301365" cy="9083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102" y="4902210"/>
                <a:ext cx="301365" cy="90832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793591" y="4912212"/>
                <a:ext cx="301365" cy="9121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591" y="4912212"/>
                <a:ext cx="301365" cy="91217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971080" y="4912212"/>
                <a:ext cx="509755" cy="9101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080" y="4912212"/>
                <a:ext cx="509755" cy="91018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376195" y="4915418"/>
                <a:ext cx="509755" cy="908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3200" b="0" i="0" smtClean="0"/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b="0" i="0" smtClean="0"/>
                            <m:t>10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195" y="4915418"/>
                <a:ext cx="509755" cy="90839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7991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4" grpId="0"/>
      <p:bldP spid="3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33932" y="439276"/>
            <a:ext cx="75093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fraction of these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squares 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has been shaded?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2867660" y="4773267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963885" y="414644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prstClr val="black"/>
                </a:solidFill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965045" y="481531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4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888410" y="4177222"/>
            <a:ext cx="487122" cy="487122"/>
          </a:xfrm>
          <a:prstGeom prst="rect">
            <a:avLst/>
          </a:prstGeom>
          <a:ln w="254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10525" y="4858630"/>
            <a:ext cx="487122" cy="487122"/>
          </a:xfrm>
          <a:prstGeom prst="rect">
            <a:avLst/>
          </a:prstGeom>
          <a:ln w="254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6" name="Group 85"/>
          <p:cNvGrpSpPr/>
          <p:nvPr/>
        </p:nvGrpSpPr>
        <p:grpSpPr>
          <a:xfrm rot="2758158">
            <a:off x="1431776" y="2070436"/>
            <a:ext cx="1447073" cy="1440000"/>
            <a:chOff x="1168398" y="1320800"/>
            <a:chExt cx="1447073" cy="1440000"/>
          </a:xfrm>
        </p:grpSpPr>
        <p:sp>
          <p:nvSpPr>
            <p:cNvPr id="87" name="Rectangle 86"/>
            <p:cNvSpPr/>
            <p:nvPr/>
          </p:nvSpPr>
          <p:spPr>
            <a:xfrm>
              <a:off x="1168398" y="1320800"/>
              <a:ext cx="144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68398" y="1320800"/>
              <a:ext cx="360000" cy="144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530347" y="1320800"/>
              <a:ext cx="360000" cy="1440000"/>
            </a:xfrm>
            <a:prstGeom prst="rect">
              <a:avLst/>
            </a:prstGeom>
            <a:solidFill>
              <a:schemeClr val="accent1"/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893522" y="1320800"/>
              <a:ext cx="360000" cy="144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255471" y="1320800"/>
              <a:ext cx="36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 rot="2791340">
            <a:off x="3841363" y="2110412"/>
            <a:ext cx="1440000" cy="1440000"/>
            <a:chOff x="3483700" y="1320800"/>
            <a:chExt cx="1440000" cy="1440000"/>
          </a:xfrm>
        </p:grpSpPr>
        <p:sp>
          <p:nvSpPr>
            <p:cNvPr id="93" name="Rectangle 92"/>
            <p:cNvSpPr/>
            <p:nvPr/>
          </p:nvSpPr>
          <p:spPr>
            <a:xfrm>
              <a:off x="3483700" y="1320800"/>
              <a:ext cx="144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483700" y="1320800"/>
              <a:ext cx="720000" cy="72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203700" y="1320800"/>
              <a:ext cx="720000" cy="72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483700" y="2040800"/>
              <a:ext cx="720000" cy="72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203700" y="2040800"/>
              <a:ext cx="720000" cy="720000"/>
            </a:xfrm>
            <a:prstGeom prst="rect">
              <a:avLst/>
            </a:prstGeom>
            <a:solidFill>
              <a:schemeClr val="accent1"/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 rot="2690819">
            <a:off x="6220314" y="2141416"/>
            <a:ext cx="1447435" cy="1440000"/>
            <a:chOff x="5799002" y="1320800"/>
            <a:chExt cx="1447435" cy="1440000"/>
          </a:xfrm>
        </p:grpSpPr>
        <p:sp>
          <p:nvSpPr>
            <p:cNvPr id="99" name="Rectangle 98"/>
            <p:cNvSpPr/>
            <p:nvPr/>
          </p:nvSpPr>
          <p:spPr>
            <a:xfrm>
              <a:off x="5799002" y="1320800"/>
              <a:ext cx="1440000" cy="144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5799003" y="2040800"/>
              <a:ext cx="1447434" cy="720000"/>
            </a:xfrm>
            <a:prstGeom prst="triangle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01" name="Straight Connector 100"/>
            <p:cNvCxnSpPr>
              <a:endCxn id="100" idx="4"/>
            </p:cNvCxnSpPr>
            <p:nvPr/>
          </p:nvCxnSpPr>
          <p:spPr>
            <a:xfrm>
              <a:off x="5799002" y="1320800"/>
              <a:ext cx="1447435" cy="144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endCxn id="100" idx="2"/>
            </p:cNvCxnSpPr>
            <p:nvPr/>
          </p:nvCxnSpPr>
          <p:spPr>
            <a:xfrm flipH="1">
              <a:off x="5799003" y="1320800"/>
              <a:ext cx="1439999" cy="144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" name="Rectangle 102"/>
          <p:cNvSpPr/>
          <p:nvPr/>
        </p:nvSpPr>
        <p:spPr>
          <a:xfrm>
            <a:off x="3556785" y="4159173"/>
            <a:ext cx="45865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parts are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shaded?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556785" y="4853771"/>
            <a:ext cx="362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equal parts?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788514" y="4177222"/>
            <a:ext cx="1744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umerator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90187" y="4846092"/>
            <a:ext cx="2086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denominator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534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4" grpId="0" animBg="1"/>
      <p:bldP spid="84" grpId="1" animBg="1"/>
      <p:bldP spid="85" grpId="0" animBg="1"/>
      <p:bldP spid="85" grpId="1" animBg="1"/>
      <p:bldP spid="103" grpId="0"/>
      <p:bldP spid="104" grpId="0"/>
      <p:bldP spid="105" grpId="0"/>
      <p:bldP spid="1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989828">
            <a:off x="1637842" y="1117858"/>
            <a:ext cx="609653" cy="88399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66208" y="312585"/>
            <a:ext cx="76778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you see what fraction of each shape is shaded?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063401" y="1149485"/>
            <a:ext cx="1209486" cy="1187915"/>
            <a:chOff x="1063401" y="1149485"/>
            <a:chExt cx="1209486" cy="1187915"/>
          </a:xfrm>
        </p:grpSpPr>
        <p:sp>
          <p:nvSpPr>
            <p:cNvPr id="6" name="Freeform 19"/>
            <p:cNvSpPr>
              <a:spLocks noChangeArrowheads="1"/>
            </p:cNvSpPr>
            <p:nvPr/>
          </p:nvSpPr>
          <p:spPr bwMode="auto">
            <a:xfrm rot="16200000">
              <a:off x="1245119" y="1571370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6" name="直接连接符 105"/>
            <p:cNvCxnSpPr/>
            <p:nvPr/>
          </p:nvCxnSpPr>
          <p:spPr bwMode="auto">
            <a:xfrm flipV="1">
              <a:off x="1145843" y="1739899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直接连接符 107"/>
            <p:cNvCxnSpPr>
              <a:endCxn id="23" idx="0"/>
            </p:cNvCxnSpPr>
            <p:nvPr/>
          </p:nvCxnSpPr>
          <p:spPr bwMode="auto">
            <a:xfrm rot="5400000" flipH="1" flipV="1">
              <a:off x="1388457" y="1452970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直接连接符 109"/>
            <p:cNvCxnSpPr>
              <a:endCxn id="23" idx="0"/>
            </p:cNvCxnSpPr>
            <p:nvPr/>
          </p:nvCxnSpPr>
          <p:spPr bwMode="auto">
            <a:xfrm>
              <a:off x="1683664" y="1748177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1396897" y="1149485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/>
            <p:cNvSpPr>
              <a:spLocks noChangeArrowheads="1"/>
            </p:cNvSpPr>
            <p:nvPr/>
          </p:nvSpPr>
          <p:spPr bwMode="auto">
            <a:xfrm rot="19839805">
              <a:off x="1276104" y="1256723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19"/>
            <p:cNvSpPr>
              <a:spLocks noChangeArrowheads="1"/>
            </p:cNvSpPr>
            <p:nvPr/>
          </p:nvSpPr>
          <p:spPr bwMode="auto">
            <a:xfrm rot="18127291">
              <a:off x="1232760" y="1404315"/>
              <a:ext cx="266909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19"/>
            <p:cNvSpPr>
              <a:spLocks noChangeArrowheads="1"/>
            </p:cNvSpPr>
            <p:nvPr/>
          </p:nvSpPr>
          <p:spPr bwMode="auto">
            <a:xfrm rot="16679619">
              <a:off x="1263720" y="1499792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Oval 41"/>
            <p:cNvSpPr>
              <a:spLocks noChangeArrowheads="1"/>
            </p:cNvSpPr>
            <p:nvPr/>
          </p:nvSpPr>
          <p:spPr bwMode="auto">
            <a:xfrm>
              <a:off x="1094441" y="1157763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cxnSp>
          <p:nvCxnSpPr>
            <p:cNvPr id="24" name="直接连接符 109"/>
            <p:cNvCxnSpPr>
              <a:stCxn id="23" idx="0"/>
            </p:cNvCxnSpPr>
            <p:nvPr/>
          </p:nvCxnSpPr>
          <p:spPr bwMode="auto">
            <a:xfrm flipH="1">
              <a:off x="1678230" y="1157763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739833" y="1169165"/>
            <a:ext cx="1164577" cy="1198965"/>
            <a:chOff x="3198562" y="2098989"/>
            <a:chExt cx="971250" cy="972281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522312" y="2098989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198562" y="2423083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3522312" y="2747176"/>
              <a:ext cx="323750" cy="324094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3846062" y="2423081"/>
              <a:ext cx="323750" cy="324094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40963" y="2506582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 out of ___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equal parts are shaded.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03226" y="2513188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 out of ___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equal parts are shaded.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0963" y="5135191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 out of ___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equal parts are shaded.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06826" y="5154871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 out of ___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equal parts are shaded.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20698" y="2381141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18284" y="2410148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14760" y="1364354"/>
                <a:ext cx="2055680" cy="781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shaded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760" y="1364354"/>
                <a:ext cx="2055680" cy="781304"/>
              </a:xfrm>
              <a:prstGeom prst="rect">
                <a:avLst/>
              </a:prstGeom>
              <a:blipFill>
                <a:blip r:embed="rId6"/>
                <a:stretch>
                  <a:fillRect b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51720"/>
              </p:ext>
            </p:extLst>
          </p:nvPr>
        </p:nvGraphicFramePr>
        <p:xfrm>
          <a:off x="4428285" y="4166339"/>
          <a:ext cx="1856436" cy="74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09">
                  <a:extLst>
                    <a:ext uri="{9D8B030D-6E8A-4147-A177-3AD203B41FA5}">
                      <a16:colId xmlns:a16="http://schemas.microsoft.com/office/drawing/2014/main" val="2719853495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4033552539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3379821586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18578448"/>
                    </a:ext>
                  </a:extLst>
                </a:gridCol>
              </a:tblGrid>
              <a:tr h="3722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389022"/>
                  </a:ext>
                </a:extLst>
              </a:tr>
              <a:tr h="37222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78240"/>
                  </a:ext>
                </a:extLst>
              </a:tr>
            </a:tbl>
          </a:graphicData>
        </a:graphic>
      </p:graphicFrame>
      <p:pic>
        <p:nvPicPr>
          <p:cNvPr id="38" name="Pictur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2034" y="860801"/>
            <a:ext cx="747045" cy="74704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734878" y="100349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64802" y="2391889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2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62388" y="2420896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178040" y="1358416"/>
                <a:ext cx="2055680" cy="781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shaded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040" y="1358416"/>
                <a:ext cx="2055680" cy="781304"/>
              </a:xfrm>
              <a:prstGeom prst="rect">
                <a:avLst/>
              </a:prstGeom>
              <a:blipFill>
                <a:blip r:embed="rId8"/>
                <a:stretch>
                  <a:fillRect b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920698" y="5041288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5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18284" y="5043194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487666" y="4149912"/>
                <a:ext cx="2055680" cy="79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shaded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666" y="4149912"/>
                <a:ext cx="2055680" cy="790024"/>
              </a:xfrm>
              <a:prstGeom prst="rect">
                <a:avLst/>
              </a:prstGeom>
              <a:blipFill>
                <a:blip r:embed="rId9"/>
                <a:stretch>
                  <a:fillRect b="-1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299237" y="5036330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</a:rPr>
              <a:t>3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96823" y="5038236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382013" y="4093561"/>
                <a:ext cx="2055680" cy="781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shaded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013" y="4093561"/>
                <a:ext cx="2055680" cy="781304"/>
              </a:xfrm>
              <a:prstGeom prst="rect">
                <a:avLst/>
              </a:prstGeom>
              <a:blipFill>
                <a:blip r:embed="rId10"/>
                <a:stretch>
                  <a:fillRect b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1145843" y="3827151"/>
            <a:ext cx="1241439" cy="1075943"/>
            <a:chOff x="1145843" y="3827151"/>
            <a:chExt cx="1241439" cy="1075943"/>
          </a:xfrm>
        </p:grpSpPr>
        <p:grpSp>
          <p:nvGrpSpPr>
            <p:cNvPr id="28" name="Group 27"/>
            <p:cNvGrpSpPr/>
            <p:nvPr/>
          </p:nvGrpSpPr>
          <p:grpSpPr>
            <a:xfrm>
              <a:off x="1145843" y="3827151"/>
              <a:ext cx="1241439" cy="1075943"/>
              <a:chOff x="4588795" y="2084651"/>
              <a:chExt cx="1241439" cy="1075943"/>
            </a:xfrm>
            <a:solidFill>
              <a:srgbClr val="0070C0"/>
            </a:solidFill>
          </p:grpSpPr>
          <p:sp>
            <p:nvSpPr>
              <p:cNvPr id="5" name="AutoShape 19"/>
              <p:cNvSpPr>
                <a:spLocks noChangeArrowheads="1"/>
              </p:cNvSpPr>
              <p:nvPr/>
            </p:nvSpPr>
            <p:spPr bwMode="auto">
              <a:xfrm>
                <a:off x="4904037" y="2610066"/>
                <a:ext cx="628779" cy="539759"/>
              </a:xfrm>
              <a:prstGeom prst="triangle">
                <a:avLst>
                  <a:gd name="adj" fmla="val 50000"/>
                </a:avLst>
              </a:prstGeom>
              <a:grpFill/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0" name="AutoShape 15"/>
              <p:cNvSpPr>
                <a:spLocks noChangeArrowheads="1"/>
              </p:cNvSpPr>
              <p:nvPr/>
            </p:nvSpPr>
            <p:spPr bwMode="auto">
              <a:xfrm>
                <a:off x="4588795" y="2084651"/>
                <a:ext cx="1241439" cy="1075943"/>
              </a:xfrm>
              <a:prstGeom prst="hexagon">
                <a:avLst>
                  <a:gd name="adj" fmla="val 28890"/>
                  <a:gd name="vf" fmla="val 115470"/>
                </a:avLst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1" name="Line 16"/>
              <p:cNvSpPr>
                <a:spLocks noChangeShapeType="1"/>
              </p:cNvSpPr>
              <p:nvPr/>
            </p:nvSpPr>
            <p:spPr bwMode="auto">
              <a:xfrm>
                <a:off x="4899644" y="2084651"/>
                <a:ext cx="620720" cy="1065174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Line 17"/>
              <p:cNvSpPr>
                <a:spLocks noChangeShapeType="1"/>
              </p:cNvSpPr>
              <p:nvPr/>
            </p:nvSpPr>
            <p:spPr bwMode="auto">
              <a:xfrm flipH="1">
                <a:off x="4899644" y="2084651"/>
                <a:ext cx="620720" cy="1065174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" name="Line 18"/>
              <p:cNvSpPr>
                <a:spLocks noChangeShapeType="1"/>
              </p:cNvSpPr>
              <p:nvPr/>
            </p:nvSpPr>
            <p:spPr bwMode="auto">
              <a:xfrm>
                <a:off x="4588795" y="2622622"/>
                <a:ext cx="1241439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58" name="AutoShape 19"/>
            <p:cNvSpPr>
              <a:spLocks noChangeArrowheads="1"/>
            </p:cNvSpPr>
            <p:nvPr/>
          </p:nvSpPr>
          <p:spPr bwMode="auto">
            <a:xfrm>
              <a:off x="1456692" y="4360112"/>
              <a:ext cx="628779" cy="539759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615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4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39" grpId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1539258" y="2717403"/>
            <a:ext cx="5947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/>
              </a:rPr>
              <a:t>Non-unit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fractions have a numerator greater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than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514760" y="1364354"/>
                <a:ext cx="2055680" cy="781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shaded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760" y="1364354"/>
                <a:ext cx="2055680" cy="781304"/>
              </a:xfrm>
              <a:prstGeom prst="rect">
                <a:avLst/>
              </a:prstGeom>
              <a:blipFill>
                <a:blip r:embed="rId5"/>
                <a:stretch>
                  <a:fillRect b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178040" y="1358416"/>
                <a:ext cx="2055680" cy="781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shaded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040" y="1358416"/>
                <a:ext cx="2055680" cy="781304"/>
              </a:xfrm>
              <a:prstGeom prst="rect">
                <a:avLst/>
              </a:prstGeom>
              <a:blipFill>
                <a:blip r:embed="rId6"/>
                <a:stretch>
                  <a:fillRect b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487666" y="4149912"/>
                <a:ext cx="2055680" cy="79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6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shaded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666" y="4149912"/>
                <a:ext cx="2055680" cy="790024"/>
              </a:xfrm>
              <a:prstGeom prst="rect">
                <a:avLst/>
              </a:prstGeom>
              <a:blipFill>
                <a:blip r:embed="rId7"/>
                <a:stretch>
                  <a:fillRect b="-1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82013" y="4093561"/>
                <a:ext cx="2055680" cy="7813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ea typeface="+mn-ea"/>
                            <a:cs typeface="+mn-cs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kumimoji="0" lang="en-GB" sz="2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</a:t>
                </a: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is shaded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013" y="4093561"/>
                <a:ext cx="2055680" cy="781304"/>
              </a:xfrm>
              <a:prstGeom prst="rect">
                <a:avLst/>
              </a:prstGeom>
              <a:blipFill>
                <a:blip r:embed="rId8"/>
                <a:stretch>
                  <a:fillRect b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/>
          <p:cNvGrpSpPr/>
          <p:nvPr/>
        </p:nvGrpSpPr>
        <p:grpSpPr>
          <a:xfrm>
            <a:off x="1063401" y="1149485"/>
            <a:ext cx="1209486" cy="1187915"/>
            <a:chOff x="1063401" y="1149485"/>
            <a:chExt cx="1209486" cy="1187915"/>
          </a:xfrm>
        </p:grpSpPr>
        <p:sp>
          <p:nvSpPr>
            <p:cNvPr id="40" name="Freeform 19"/>
            <p:cNvSpPr>
              <a:spLocks noChangeArrowheads="1"/>
            </p:cNvSpPr>
            <p:nvPr/>
          </p:nvSpPr>
          <p:spPr bwMode="auto">
            <a:xfrm rot="16200000">
              <a:off x="1245119" y="1571370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1" name="直接连接符 105"/>
            <p:cNvCxnSpPr/>
            <p:nvPr/>
          </p:nvCxnSpPr>
          <p:spPr bwMode="auto">
            <a:xfrm flipV="1">
              <a:off x="1145843" y="1739899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3" name="直接连接符 107"/>
            <p:cNvCxnSpPr>
              <a:endCxn id="52" idx="0"/>
            </p:cNvCxnSpPr>
            <p:nvPr/>
          </p:nvCxnSpPr>
          <p:spPr bwMode="auto">
            <a:xfrm rot="5400000" flipH="1" flipV="1">
              <a:off x="1388457" y="1452970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直接连接符 109"/>
            <p:cNvCxnSpPr>
              <a:endCxn id="52" idx="0"/>
            </p:cNvCxnSpPr>
            <p:nvPr/>
          </p:nvCxnSpPr>
          <p:spPr bwMode="auto">
            <a:xfrm>
              <a:off x="1683664" y="1748177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46" name="Freeform 19"/>
            <p:cNvSpPr>
              <a:spLocks noChangeArrowheads="1"/>
            </p:cNvSpPr>
            <p:nvPr/>
          </p:nvSpPr>
          <p:spPr bwMode="auto">
            <a:xfrm>
              <a:off x="1396897" y="1149485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Freeform 46"/>
            <p:cNvSpPr>
              <a:spLocks noChangeArrowheads="1"/>
            </p:cNvSpPr>
            <p:nvPr/>
          </p:nvSpPr>
          <p:spPr bwMode="auto">
            <a:xfrm rot="19839805">
              <a:off x="1276104" y="1256723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 19"/>
            <p:cNvSpPr>
              <a:spLocks noChangeArrowheads="1"/>
            </p:cNvSpPr>
            <p:nvPr/>
          </p:nvSpPr>
          <p:spPr bwMode="auto">
            <a:xfrm rot="18127291">
              <a:off x="1232760" y="1404315"/>
              <a:ext cx="266909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Freeform 19"/>
            <p:cNvSpPr>
              <a:spLocks noChangeArrowheads="1"/>
            </p:cNvSpPr>
            <p:nvPr/>
          </p:nvSpPr>
          <p:spPr bwMode="auto">
            <a:xfrm rot="16679619">
              <a:off x="1263720" y="1499792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Oval 41"/>
            <p:cNvSpPr>
              <a:spLocks noChangeArrowheads="1"/>
            </p:cNvSpPr>
            <p:nvPr/>
          </p:nvSpPr>
          <p:spPr bwMode="auto">
            <a:xfrm>
              <a:off x="1094441" y="1157763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cxnSp>
          <p:nvCxnSpPr>
            <p:cNvPr id="53" name="直接连接符 109"/>
            <p:cNvCxnSpPr>
              <a:stCxn id="52" idx="0"/>
            </p:cNvCxnSpPr>
            <p:nvPr/>
          </p:nvCxnSpPr>
          <p:spPr bwMode="auto">
            <a:xfrm flipH="1">
              <a:off x="1678230" y="1157763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739833" y="1169165"/>
            <a:ext cx="1164577" cy="1198965"/>
            <a:chOff x="3198562" y="2098989"/>
            <a:chExt cx="971250" cy="972281"/>
          </a:xfrm>
        </p:grpSpPr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3522312" y="2098989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3198562" y="2423083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522312" y="2747176"/>
              <a:ext cx="323750" cy="324094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3846062" y="2423081"/>
              <a:ext cx="323750" cy="324094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758559"/>
              </p:ext>
            </p:extLst>
          </p:nvPr>
        </p:nvGraphicFramePr>
        <p:xfrm>
          <a:off x="4428285" y="4166339"/>
          <a:ext cx="1856436" cy="74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09">
                  <a:extLst>
                    <a:ext uri="{9D8B030D-6E8A-4147-A177-3AD203B41FA5}">
                      <a16:colId xmlns:a16="http://schemas.microsoft.com/office/drawing/2014/main" val="2719853495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4033552539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3379821586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18578448"/>
                    </a:ext>
                  </a:extLst>
                </a:gridCol>
              </a:tblGrid>
              <a:tr h="3722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389022"/>
                  </a:ext>
                </a:extLst>
              </a:tr>
              <a:tr h="37222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78240"/>
                  </a:ext>
                </a:extLst>
              </a:tr>
            </a:tbl>
          </a:graphicData>
        </a:graphic>
      </p:graphicFrame>
      <p:grpSp>
        <p:nvGrpSpPr>
          <p:cNvPr id="60" name="Group 59"/>
          <p:cNvGrpSpPr/>
          <p:nvPr/>
        </p:nvGrpSpPr>
        <p:grpSpPr>
          <a:xfrm>
            <a:off x="1145843" y="3827151"/>
            <a:ext cx="1241439" cy="1075943"/>
            <a:chOff x="1145843" y="3827151"/>
            <a:chExt cx="1241439" cy="1075943"/>
          </a:xfrm>
        </p:grpSpPr>
        <p:grpSp>
          <p:nvGrpSpPr>
            <p:cNvPr id="61" name="Group 60"/>
            <p:cNvGrpSpPr/>
            <p:nvPr/>
          </p:nvGrpSpPr>
          <p:grpSpPr>
            <a:xfrm>
              <a:off x="1145843" y="3827151"/>
              <a:ext cx="1241439" cy="1075943"/>
              <a:chOff x="4588795" y="2084651"/>
              <a:chExt cx="1241439" cy="1075943"/>
            </a:xfrm>
            <a:solidFill>
              <a:srgbClr val="0070C0"/>
            </a:solidFill>
          </p:grpSpPr>
          <p:sp>
            <p:nvSpPr>
              <p:cNvPr id="63" name="AutoShape 19"/>
              <p:cNvSpPr>
                <a:spLocks noChangeArrowheads="1"/>
              </p:cNvSpPr>
              <p:nvPr/>
            </p:nvSpPr>
            <p:spPr bwMode="auto">
              <a:xfrm>
                <a:off x="4904037" y="2610066"/>
                <a:ext cx="628779" cy="539759"/>
              </a:xfrm>
              <a:prstGeom prst="triangle">
                <a:avLst>
                  <a:gd name="adj" fmla="val 50000"/>
                </a:avLst>
              </a:prstGeom>
              <a:grpFill/>
              <a:ln w="25400">
                <a:noFill/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4" name="AutoShape 15"/>
              <p:cNvSpPr>
                <a:spLocks noChangeArrowheads="1"/>
              </p:cNvSpPr>
              <p:nvPr/>
            </p:nvSpPr>
            <p:spPr bwMode="auto">
              <a:xfrm>
                <a:off x="4588795" y="2084651"/>
                <a:ext cx="1241439" cy="1075943"/>
              </a:xfrm>
              <a:prstGeom prst="hexagon">
                <a:avLst>
                  <a:gd name="adj" fmla="val 28890"/>
                  <a:gd name="vf" fmla="val 115470"/>
                </a:avLst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5" name="Line 16"/>
              <p:cNvSpPr>
                <a:spLocks noChangeShapeType="1"/>
              </p:cNvSpPr>
              <p:nvPr/>
            </p:nvSpPr>
            <p:spPr bwMode="auto">
              <a:xfrm>
                <a:off x="4899644" y="2084651"/>
                <a:ext cx="620720" cy="1065174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Line 17"/>
              <p:cNvSpPr>
                <a:spLocks noChangeShapeType="1"/>
              </p:cNvSpPr>
              <p:nvPr/>
            </p:nvSpPr>
            <p:spPr bwMode="auto">
              <a:xfrm flipH="1">
                <a:off x="4899644" y="2084651"/>
                <a:ext cx="620720" cy="1065174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7" name="Line 18"/>
              <p:cNvSpPr>
                <a:spLocks noChangeShapeType="1"/>
              </p:cNvSpPr>
              <p:nvPr/>
            </p:nvSpPr>
            <p:spPr bwMode="auto">
              <a:xfrm>
                <a:off x="4588795" y="2622622"/>
                <a:ext cx="1241439" cy="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62" name="AutoShape 19"/>
            <p:cNvSpPr>
              <a:spLocks noChangeArrowheads="1"/>
            </p:cNvSpPr>
            <p:nvPr/>
          </p:nvSpPr>
          <p:spPr bwMode="auto">
            <a:xfrm>
              <a:off x="1456692" y="4360112"/>
              <a:ext cx="628779" cy="539759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7610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647490" y="346102"/>
            <a:ext cx="5947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Calibri" panose="020F0502020204030204"/>
              </a:rPr>
              <a:t>What fraction of the doughnuts are not chocolate?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124" y="1450374"/>
            <a:ext cx="1330728" cy="128174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667" y="1611997"/>
            <a:ext cx="1330728" cy="128174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440" y="1743276"/>
            <a:ext cx="1330728" cy="128174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066" y="1494095"/>
            <a:ext cx="1330728" cy="128174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839" y="1712931"/>
            <a:ext cx="1330728" cy="12817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978453" y="1628651"/>
                <a:ext cx="301365" cy="771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453" y="1628651"/>
                <a:ext cx="301365" cy="7713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667512" y="3117627"/>
            <a:ext cx="5947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Calibri" panose="020F0502020204030204"/>
              </a:rPr>
              <a:t>What fraction of the cubes are red?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fraction are yellow?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be 4"/>
          <p:cNvSpPr/>
          <p:nvPr/>
        </p:nvSpPr>
        <p:spPr>
          <a:xfrm>
            <a:off x="1281289" y="4939839"/>
            <a:ext cx="562166" cy="61361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Cube 69"/>
          <p:cNvSpPr/>
          <p:nvPr/>
        </p:nvSpPr>
        <p:spPr>
          <a:xfrm>
            <a:off x="2160303" y="4622533"/>
            <a:ext cx="562166" cy="61361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Cube 70"/>
          <p:cNvSpPr/>
          <p:nvPr/>
        </p:nvSpPr>
        <p:spPr>
          <a:xfrm>
            <a:off x="2970090" y="5023742"/>
            <a:ext cx="562166" cy="61361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Cube 71"/>
          <p:cNvSpPr/>
          <p:nvPr/>
        </p:nvSpPr>
        <p:spPr>
          <a:xfrm>
            <a:off x="4521156" y="5042260"/>
            <a:ext cx="562166" cy="61361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Cube 72"/>
          <p:cNvSpPr/>
          <p:nvPr/>
        </p:nvSpPr>
        <p:spPr>
          <a:xfrm>
            <a:off x="5270635" y="4994120"/>
            <a:ext cx="562166" cy="61361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Cube 73"/>
          <p:cNvSpPr/>
          <p:nvPr/>
        </p:nvSpPr>
        <p:spPr>
          <a:xfrm>
            <a:off x="6176749" y="4528326"/>
            <a:ext cx="562166" cy="61361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Cube 74"/>
          <p:cNvSpPr/>
          <p:nvPr/>
        </p:nvSpPr>
        <p:spPr>
          <a:xfrm>
            <a:off x="3796853" y="4743853"/>
            <a:ext cx="562166" cy="613610"/>
          </a:xfrm>
          <a:prstGeom prst="cub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984797" y="2824725"/>
                <a:ext cx="301365" cy="7687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797" y="2824725"/>
                <a:ext cx="301365" cy="7687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690111" y="3683947"/>
                <a:ext cx="301365" cy="771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3200" b="0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endParaRPr lang="en-GB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111" y="3683947"/>
                <a:ext cx="301365" cy="7713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9880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5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6.1|4.4|4.6|8.5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|6.8|6.9|8.5|5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1.7|3.2|3.7|0.6|5.4|4.3|3.1|3.3|4.4|5.7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|5|20.9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4.3|5.3|4.8|4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1.3|1.2|9.9|5|0.9|0.5|0.6|1.8|1.9|8.9|7.4|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4|1.6|3.3|10.7|1|6|10.4|10.5|0.8|4.6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522d4c35-b548-4432-90ae-af4376e1c4b4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9400</TotalTime>
  <Words>237</Words>
  <Application>Microsoft Office PowerPoint</Application>
  <PresentationFormat>On-screen Show (4:3)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宋体</vt:lpstr>
      <vt:lpstr>Arial</vt:lpstr>
      <vt:lpstr>Calibri</vt:lpstr>
      <vt:lpstr>Cambria Math</vt:lpstr>
      <vt:lpstr>Comic Sans MS</vt:lpstr>
      <vt:lpstr>等线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Staff - Christina O'Shea</cp:lastModifiedBy>
  <cp:revision>226</cp:revision>
  <dcterms:created xsi:type="dcterms:W3CDTF">2019-07-05T11:02:13Z</dcterms:created>
  <dcterms:modified xsi:type="dcterms:W3CDTF">2021-02-25T16:38:20Z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