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5" r:id="rId4"/>
  </p:sldMasterIdLst>
  <p:sldIdLst>
    <p:sldId id="268" r:id="rId5"/>
    <p:sldId id="258" r:id="rId6"/>
    <p:sldId id="271" r:id="rId7"/>
    <p:sldId id="261" r:id="rId8"/>
    <p:sldId id="265" r:id="rId9"/>
    <p:sldId id="263" r:id="rId10"/>
    <p:sldId id="264" r:id="rId11"/>
    <p:sldId id="270" r:id="rId12"/>
    <p:sldId id="262" r:id="rId13"/>
    <p:sldId id="266" r:id="rId14"/>
    <p:sldId id="267" r:id="rId15"/>
    <p:sldId id="272" r:id="rId16"/>
    <p:sldId id="259" r:id="rId17"/>
    <p:sldId id="269" r:id="rId18"/>
    <p:sldId id="25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6413-A536-40BE-BCE0-90C7198A4A90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BABC-1263-445E-B590-011E9732D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4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6413-A536-40BE-BCE0-90C7198A4A90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BABC-1263-445E-B590-011E9732D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157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6413-A536-40BE-BCE0-90C7198A4A90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BABC-1263-445E-B590-011E9732D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556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8A4FDC-F258-44CE-BB0A-738E2C66D113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22/12/2020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28EC9-E0F1-458D-B814-9FC2D371C0C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2524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8A4FDC-F258-44CE-BB0A-738E2C66D113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22/12/2020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28EC9-E0F1-458D-B814-9FC2D371C0C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6930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8A4FDC-F258-44CE-BB0A-738E2C66D113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22/12/2020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28EC9-E0F1-458D-B814-9FC2D371C0C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5160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8A4FDC-F258-44CE-BB0A-738E2C66D113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22/12/2020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28EC9-E0F1-458D-B814-9FC2D371C0C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025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8A4FDC-F258-44CE-BB0A-738E2C66D113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22/12/2020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28EC9-E0F1-458D-B814-9FC2D371C0C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5310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8A4FDC-F258-44CE-BB0A-738E2C66D113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22/12/2020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28EC9-E0F1-458D-B814-9FC2D371C0C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1772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8A4FDC-F258-44CE-BB0A-738E2C66D113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22/12/2020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28EC9-E0F1-458D-B814-9FC2D371C0C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402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8A4FDC-F258-44CE-BB0A-738E2C66D113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22/12/2020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28EC9-E0F1-458D-B814-9FC2D371C0C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936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6413-A536-40BE-BCE0-90C7198A4A90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BABC-1263-445E-B590-011E9732D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2865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8A4FDC-F258-44CE-BB0A-738E2C66D113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22/12/2020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28EC9-E0F1-458D-B814-9FC2D371C0C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73212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8A4FDC-F258-44CE-BB0A-738E2C66D113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22/12/2020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28EC9-E0F1-458D-B814-9FC2D371C0C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26753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8A4FDC-F258-44CE-BB0A-738E2C66D113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22/12/2020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28EC9-E0F1-458D-B814-9FC2D371C0C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20924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1"/>
            <a:ext cx="12192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12192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white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white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1D9D5CB-7DC8-4AA2-B596-69156AB189A5}" type="slidenum">
              <a:rPr lang="en-US" altLang="en-US" smtClean="0">
                <a:latin typeface="Beesknees ITC" pitchFamily="8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Beesknee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935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316D26-357C-4120-9172-B49355EB08AC}" type="slidenum">
              <a:rPr lang="en-US" altLang="en-US" smtClean="0">
                <a:latin typeface="Beesknees ITC" pitchFamily="8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Beesknee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962921"/>
      </p:ext>
    </p:extLst>
  </p:cSld>
  <p:clrMapOvr>
    <a:masterClrMapping/>
  </p:clrMapOvr>
  <p:transition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1"/>
            <a:ext cx="12192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4"/>
            <a:ext cx="12192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white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white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9294B7-DF74-420F-99A9-C2BF7044B8A1}" type="slidenum">
              <a:rPr lang="en-US" altLang="en-US" smtClean="0">
                <a:latin typeface="Beesknees ITC" pitchFamily="8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Beesknee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6146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E5C983-C3B0-447E-B2C8-10D19A180065}" type="slidenum">
              <a:rPr lang="en-US" altLang="en-US" smtClean="0">
                <a:latin typeface="Beesknees ITC" pitchFamily="8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Beesknee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92319"/>
      </p:ext>
    </p:extLst>
  </p:cSld>
  <p:clrMapOvr>
    <a:masterClrMapping/>
  </p:clrMapOvr>
  <p:transition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98D0AB-FBE9-443F-9B03-45CC21EA5EB6}" type="slidenum">
              <a:rPr lang="en-US" altLang="en-US" smtClean="0">
                <a:latin typeface="Beesknees ITC" pitchFamily="8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Beesknee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066003"/>
      </p:ext>
    </p:extLst>
  </p:cSld>
  <p:clrMapOvr>
    <a:masterClrMapping/>
  </p:clrMapOvr>
  <p:transition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A59F34-F924-4162-8D14-F010D553B9FC}" type="slidenum">
              <a:rPr lang="en-US" altLang="en-US" smtClean="0">
                <a:latin typeface="Beesknees ITC" pitchFamily="8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Beesknee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400951"/>
      </p:ext>
    </p:extLst>
  </p:cSld>
  <p:clrMapOvr>
    <a:masterClrMapping/>
  </p:clrMapOvr>
  <p:transition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106C32-48F1-476D-9AFF-BBCB2FEE5253}" type="slidenum">
              <a:rPr lang="en-US" altLang="en-US" smtClean="0">
                <a:latin typeface="Beesknees ITC" pitchFamily="8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Beesknee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962321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6413-A536-40BE-BCE0-90C7198A4A90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BABC-1263-445E-B590-011E9732D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5757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3807885" y="0"/>
            <a:ext cx="61383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3807885" y="0"/>
            <a:ext cx="61383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133ACF-5EA9-45AE-8EBC-1606060E980F}" type="slidenum">
              <a:rPr lang="en-US" altLang="en-US" smtClean="0">
                <a:latin typeface="Beesknees ITC" pitchFamily="8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Beesknee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019552"/>
      </p:ext>
    </p:extLst>
  </p:cSld>
  <p:clrMapOvr>
    <a:masterClrMapping/>
  </p:clrMapOvr>
  <p:transition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07885" y="0"/>
            <a:ext cx="61383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3807885" y="0"/>
            <a:ext cx="61383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220133" y="1169988"/>
            <a:ext cx="3363384" cy="201612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067" y="1169988"/>
            <a:ext cx="6925733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white">
                  <a:shade val="50000"/>
                </a:prstClr>
              </a:solidFill>
              <a:latin typeface="Beesknees ITC" pitchFamily="82" charset="0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8851" y="1169988"/>
            <a:ext cx="977900" cy="201612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D56451-5EF2-41EF-9B16-CFDAB84A73CE}" type="slidenum">
              <a:rPr lang="en-US" altLang="en-US" smtClean="0">
                <a:latin typeface="Beesknees ITC" pitchFamily="8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Beesknee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504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21D329-EBC7-4FE9-8EC3-37F35DDB0C15}" type="slidenum">
              <a:rPr lang="en-US" altLang="en-US" smtClean="0">
                <a:latin typeface="Beesknees ITC" pitchFamily="8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Beesknee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687916"/>
      </p:ext>
    </p:extLst>
  </p:cSld>
  <p:clrMapOvr>
    <a:masterClrMapping/>
  </p:clrMapOvr>
  <p:transition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8798985" y="0"/>
            <a:ext cx="61383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8864600" y="0"/>
            <a:ext cx="33528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018" y="6376989"/>
            <a:ext cx="5115983" cy="365125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9CC1D5-7D5C-465B-A824-C8779A1F2AED}" type="slidenum">
              <a:rPr lang="en-US" altLang="en-US" smtClean="0">
                <a:latin typeface="Beesknees ITC" pitchFamily="8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Beesknee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622483"/>
      </p:ext>
    </p:extLst>
  </p:cSld>
  <p:clrMapOvr>
    <a:masterClrMapping/>
  </p:clrMapOvr>
  <p:transition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1800"/>
            <a:ext cx="10363200" cy="977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1498600"/>
            <a:ext cx="5080000" cy="4597400"/>
          </a:xfrm>
        </p:spPr>
        <p:txBody>
          <a:bodyPr rtlCol="0">
            <a:normAutofit/>
          </a:bodyPr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498600"/>
            <a:ext cx="5080000" cy="459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E4BF41-2A09-4908-A98C-3A96EEEFB3B0}" type="slidenum">
              <a:rPr lang="en-US" altLang="en-US" smtClean="0">
                <a:latin typeface="Beesknees ITC" pitchFamily="8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Beesknee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345288"/>
      </p:ext>
    </p:extLst>
  </p:cSld>
  <p:clrMapOvr>
    <a:masterClrMapping/>
  </p:clrMapOvr>
  <p:transition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908"/>
            <a:ext cx="9144000" cy="2387576"/>
          </a:xfrm>
          <a:prstGeom prst="rect">
            <a:avLst/>
          </a:prstGeom>
        </p:spPr>
        <p:txBody>
          <a:bodyPr anchor="b"/>
          <a:lstStyle>
            <a:lvl1pPr algn="ctr">
              <a:defRPr sz="4219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13"/>
            <a:ext cx="9144000" cy="16553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87"/>
            </a:lvl1pPr>
            <a:lvl2pPr marL="321457" indent="0" algn="ctr">
              <a:buNone/>
              <a:defRPr sz="1406"/>
            </a:lvl2pPr>
            <a:lvl3pPr marL="642915" indent="0" algn="ctr">
              <a:buNone/>
              <a:defRPr sz="1266"/>
            </a:lvl3pPr>
            <a:lvl4pPr marL="964372" indent="0" algn="ctr">
              <a:buNone/>
              <a:defRPr sz="1125"/>
            </a:lvl4pPr>
            <a:lvl5pPr marL="1285829" indent="0" algn="ctr">
              <a:buNone/>
              <a:defRPr sz="1125"/>
            </a:lvl5pPr>
            <a:lvl6pPr marL="1607287" indent="0" algn="ctr">
              <a:buNone/>
              <a:defRPr sz="1125"/>
            </a:lvl6pPr>
            <a:lvl7pPr marL="1928744" indent="0" algn="ctr">
              <a:buNone/>
              <a:defRPr sz="1125"/>
            </a:lvl7pPr>
            <a:lvl8pPr marL="2250201" indent="0" algn="ctr">
              <a:buNone/>
              <a:defRPr sz="1125"/>
            </a:lvl8pPr>
            <a:lvl9pPr marL="2571659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38470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03" y="365001"/>
            <a:ext cx="10516195" cy="132605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03" y="1826122"/>
            <a:ext cx="10516195" cy="43509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82390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50" y="1710036"/>
            <a:ext cx="10516195" cy="2851919"/>
          </a:xfrm>
          <a:prstGeom prst="rect">
            <a:avLst/>
          </a:prstGeom>
        </p:spPr>
        <p:txBody>
          <a:bodyPr anchor="b"/>
          <a:lstStyle>
            <a:lvl1pPr>
              <a:defRPr sz="4219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950" y="4589859"/>
            <a:ext cx="10516195" cy="1500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87"/>
            </a:lvl1pPr>
            <a:lvl2pPr marL="321457" indent="0">
              <a:buNone/>
              <a:defRPr sz="1406"/>
            </a:lvl2pPr>
            <a:lvl3pPr marL="642915" indent="0">
              <a:buNone/>
              <a:defRPr sz="1266"/>
            </a:lvl3pPr>
            <a:lvl4pPr marL="964372" indent="0">
              <a:buNone/>
              <a:defRPr sz="1125"/>
            </a:lvl4pPr>
            <a:lvl5pPr marL="1285829" indent="0">
              <a:buNone/>
              <a:defRPr sz="1125"/>
            </a:lvl5pPr>
            <a:lvl6pPr marL="1607287" indent="0">
              <a:buNone/>
              <a:defRPr sz="1125"/>
            </a:lvl6pPr>
            <a:lvl7pPr marL="1928744" indent="0">
              <a:buNone/>
              <a:defRPr sz="1125"/>
            </a:lvl7pPr>
            <a:lvl8pPr marL="2250201" indent="0">
              <a:buNone/>
              <a:defRPr sz="1125"/>
            </a:lvl8pPr>
            <a:lvl9pPr marL="2571659" indent="0">
              <a:buNone/>
              <a:defRPr sz="112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2072852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03" y="365001"/>
            <a:ext cx="10516195" cy="132605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03" y="1826122"/>
            <a:ext cx="5186660" cy="43509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7437" y="1826122"/>
            <a:ext cx="5186661" cy="43509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250933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91" y="365001"/>
            <a:ext cx="10516195" cy="132605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391" y="1681014"/>
            <a:ext cx="5158383" cy="8237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87" b="1"/>
            </a:lvl1pPr>
            <a:lvl2pPr marL="321457" indent="0">
              <a:buNone/>
              <a:defRPr sz="1406" b="1"/>
            </a:lvl2pPr>
            <a:lvl3pPr marL="642915" indent="0">
              <a:buNone/>
              <a:defRPr sz="1266" b="1"/>
            </a:lvl3pPr>
            <a:lvl4pPr marL="964372" indent="0">
              <a:buNone/>
              <a:defRPr sz="1125" b="1"/>
            </a:lvl4pPr>
            <a:lvl5pPr marL="1285829" indent="0">
              <a:buNone/>
              <a:defRPr sz="1125" b="1"/>
            </a:lvl5pPr>
            <a:lvl6pPr marL="1607287" indent="0">
              <a:buNone/>
              <a:defRPr sz="1125" b="1"/>
            </a:lvl6pPr>
            <a:lvl7pPr marL="1928744" indent="0">
              <a:buNone/>
              <a:defRPr sz="1125" b="1"/>
            </a:lvl7pPr>
            <a:lvl8pPr marL="2250201" indent="0">
              <a:buNone/>
              <a:defRPr sz="1125" b="1"/>
            </a:lvl8pPr>
            <a:lvl9pPr marL="2571659" indent="0">
              <a:buNone/>
              <a:defRPr sz="1125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391" y="2504777"/>
            <a:ext cx="5158383" cy="36846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1903" y="1681014"/>
            <a:ext cx="5183683" cy="8237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87" b="1"/>
            </a:lvl1pPr>
            <a:lvl2pPr marL="321457" indent="0">
              <a:buNone/>
              <a:defRPr sz="1406" b="1"/>
            </a:lvl2pPr>
            <a:lvl3pPr marL="642915" indent="0">
              <a:buNone/>
              <a:defRPr sz="1266" b="1"/>
            </a:lvl3pPr>
            <a:lvl4pPr marL="964372" indent="0">
              <a:buNone/>
              <a:defRPr sz="1125" b="1"/>
            </a:lvl4pPr>
            <a:lvl5pPr marL="1285829" indent="0">
              <a:buNone/>
              <a:defRPr sz="1125" b="1"/>
            </a:lvl5pPr>
            <a:lvl6pPr marL="1607287" indent="0">
              <a:buNone/>
              <a:defRPr sz="1125" b="1"/>
            </a:lvl6pPr>
            <a:lvl7pPr marL="1928744" indent="0">
              <a:buNone/>
              <a:defRPr sz="1125" b="1"/>
            </a:lvl7pPr>
            <a:lvl8pPr marL="2250201" indent="0">
              <a:buNone/>
              <a:defRPr sz="1125" b="1"/>
            </a:lvl8pPr>
            <a:lvl9pPr marL="2571659" indent="0">
              <a:buNone/>
              <a:defRPr sz="1125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1903" y="2504777"/>
            <a:ext cx="5183683" cy="36846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2146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6413-A536-40BE-BCE0-90C7198A4A90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BABC-1263-445E-B590-011E9732D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0308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03" y="365001"/>
            <a:ext cx="10516195" cy="132605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686208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3673131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91" y="457646"/>
            <a:ext cx="3932039" cy="1599531"/>
          </a:xfrm>
          <a:prstGeom prst="rect">
            <a:avLst/>
          </a:prstGeom>
        </p:spPr>
        <p:txBody>
          <a:bodyPr anchor="b"/>
          <a:lstStyle>
            <a:lvl1pPr>
              <a:defRPr sz="225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684" y="987847"/>
            <a:ext cx="6171902" cy="4873377"/>
          </a:xfrm>
          <a:prstGeom prst="rect">
            <a:avLst/>
          </a:prstGeom>
        </p:spPr>
        <p:txBody>
          <a:bodyPr/>
          <a:lstStyle>
            <a:lvl1pPr>
              <a:defRPr sz="2250"/>
            </a:lvl1pPr>
            <a:lvl2pPr>
              <a:defRPr sz="1969"/>
            </a:lvl2pPr>
            <a:lvl3pPr>
              <a:defRPr sz="1687"/>
            </a:lvl3pPr>
            <a:lvl4pPr>
              <a:defRPr sz="1406"/>
            </a:lvl4pPr>
            <a:lvl5pPr>
              <a:defRPr sz="1406"/>
            </a:lvl5pPr>
            <a:lvl6pPr>
              <a:defRPr sz="1406"/>
            </a:lvl6pPr>
            <a:lvl7pPr>
              <a:defRPr sz="1406"/>
            </a:lvl7pPr>
            <a:lvl8pPr>
              <a:defRPr sz="1406"/>
            </a:lvl8pPr>
            <a:lvl9pPr>
              <a:defRPr sz="140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391" y="2057177"/>
            <a:ext cx="3932039" cy="38118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25"/>
            </a:lvl1pPr>
            <a:lvl2pPr marL="321457" indent="0">
              <a:buNone/>
              <a:defRPr sz="984"/>
            </a:lvl2pPr>
            <a:lvl3pPr marL="642915" indent="0">
              <a:buNone/>
              <a:defRPr sz="844"/>
            </a:lvl3pPr>
            <a:lvl4pPr marL="964372" indent="0">
              <a:buNone/>
              <a:defRPr sz="703"/>
            </a:lvl4pPr>
            <a:lvl5pPr marL="1285829" indent="0">
              <a:buNone/>
              <a:defRPr sz="703"/>
            </a:lvl5pPr>
            <a:lvl6pPr marL="1607287" indent="0">
              <a:buNone/>
              <a:defRPr sz="703"/>
            </a:lvl6pPr>
            <a:lvl7pPr marL="1928744" indent="0">
              <a:buNone/>
              <a:defRPr sz="703"/>
            </a:lvl7pPr>
            <a:lvl8pPr marL="2250201" indent="0">
              <a:buNone/>
              <a:defRPr sz="703"/>
            </a:lvl8pPr>
            <a:lvl9pPr marL="2571659" indent="0">
              <a:buNone/>
              <a:defRPr sz="70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6863106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91" y="457646"/>
            <a:ext cx="3932039" cy="1599531"/>
          </a:xfrm>
          <a:prstGeom prst="rect">
            <a:avLst/>
          </a:prstGeom>
        </p:spPr>
        <p:txBody>
          <a:bodyPr anchor="b"/>
          <a:lstStyle>
            <a:lvl1pPr>
              <a:defRPr sz="225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684" y="987847"/>
            <a:ext cx="6171902" cy="4873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50"/>
            </a:lvl1pPr>
            <a:lvl2pPr marL="321457" indent="0">
              <a:buNone/>
              <a:defRPr sz="1969"/>
            </a:lvl2pPr>
            <a:lvl3pPr marL="642915" indent="0">
              <a:buNone/>
              <a:defRPr sz="1687"/>
            </a:lvl3pPr>
            <a:lvl4pPr marL="964372" indent="0">
              <a:buNone/>
              <a:defRPr sz="1406"/>
            </a:lvl4pPr>
            <a:lvl5pPr marL="1285829" indent="0">
              <a:buNone/>
              <a:defRPr sz="1406"/>
            </a:lvl5pPr>
            <a:lvl6pPr marL="1607287" indent="0">
              <a:buNone/>
              <a:defRPr sz="1406"/>
            </a:lvl6pPr>
            <a:lvl7pPr marL="1928744" indent="0">
              <a:buNone/>
              <a:defRPr sz="1406"/>
            </a:lvl7pPr>
            <a:lvl8pPr marL="2250201" indent="0">
              <a:buNone/>
              <a:defRPr sz="1406"/>
            </a:lvl8pPr>
            <a:lvl9pPr marL="2571659" indent="0">
              <a:buNone/>
              <a:defRPr sz="1406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391" y="2057177"/>
            <a:ext cx="3932039" cy="38118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25"/>
            </a:lvl1pPr>
            <a:lvl2pPr marL="321457" indent="0">
              <a:buNone/>
              <a:defRPr sz="984"/>
            </a:lvl2pPr>
            <a:lvl3pPr marL="642915" indent="0">
              <a:buNone/>
              <a:defRPr sz="844"/>
            </a:lvl3pPr>
            <a:lvl4pPr marL="964372" indent="0">
              <a:buNone/>
              <a:defRPr sz="703"/>
            </a:lvl4pPr>
            <a:lvl5pPr marL="1285829" indent="0">
              <a:buNone/>
              <a:defRPr sz="703"/>
            </a:lvl5pPr>
            <a:lvl6pPr marL="1607287" indent="0">
              <a:buNone/>
              <a:defRPr sz="703"/>
            </a:lvl6pPr>
            <a:lvl7pPr marL="1928744" indent="0">
              <a:buNone/>
              <a:defRPr sz="703"/>
            </a:lvl7pPr>
            <a:lvl8pPr marL="2250201" indent="0">
              <a:buNone/>
              <a:defRPr sz="703"/>
            </a:lvl8pPr>
            <a:lvl9pPr marL="2571659" indent="0">
              <a:buNone/>
              <a:defRPr sz="70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308582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03" y="365001"/>
            <a:ext cx="10516195" cy="132605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03" y="1826122"/>
            <a:ext cx="10516195" cy="435099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280947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5794" y="365001"/>
            <a:ext cx="2628305" cy="581211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03" y="365001"/>
            <a:ext cx="7745016" cy="581211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39331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6413-A536-40BE-BCE0-90C7198A4A90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BABC-1263-445E-B590-011E9732D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6413-A536-40BE-BCE0-90C7198A4A90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BABC-1263-445E-B590-011E9732D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66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6413-A536-40BE-BCE0-90C7198A4A90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BABC-1263-445E-B590-011E9732D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81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6413-A536-40BE-BCE0-90C7198A4A90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BABC-1263-445E-B590-011E9732D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24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6413-A536-40BE-BCE0-90C7198A4A90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BABC-1263-445E-B590-011E9732D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46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slide" Target="../slides/slide1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http://home.ipoline.com/~legends/Insatiable/artbasics/assets/images/ColorWheel.jpg" TargetMode="Externa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46413-A536-40BE-BCE0-90C7198A4A90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CBABC-1263-445E-B590-011E9732D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07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8A4FDC-F258-44CE-BB0A-738E2C66D113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22/12/2020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28EC9-E0F1-458D-B814-9FC2D371C0C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61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12192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12192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774825"/>
            <a:ext cx="109728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95000"/>
                </a:prstClr>
              </a:solidFill>
              <a:latin typeface="Beesknees ITC" pitchFamily="8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4108F21-9F7A-424B-88B6-A43BB222DD8C}" type="slidenum">
              <a:rPr lang="en-US" altLang="en-US" smtClean="0">
                <a:latin typeface="Beesknees ITC" pitchFamily="8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Beesknees ITC" pitchFamily="82" charset="0"/>
            </a:endParaRPr>
          </a:p>
        </p:txBody>
      </p:sp>
      <p:pic>
        <p:nvPicPr>
          <p:cNvPr id="1033" name="Picture13" descr="ColorWheel"/>
          <p:cNvPicPr>
            <a:picLocks noChangeAspect="1" noChangeArrowheads="1"/>
          </p:cNvPicPr>
          <p:nvPr userDrawn="1"/>
        </p:nvPicPr>
        <p:blipFill>
          <a:blip r:embed="rId14" r:link="rId15">
            <a:lum bright="64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45" r="8572" b="10684"/>
          <a:stretch>
            <a:fillRect/>
          </a:stretch>
        </p:blipFill>
        <p:spPr bwMode="auto">
          <a:xfrm>
            <a:off x="2032000" y="0"/>
            <a:ext cx="10160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4826000" y="2476501"/>
            <a:ext cx="1219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eesknees ITC" pitchFamily="82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eesknees ITC" pitchFamily="82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eesknees ITC" pitchFamily="82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eesknees ITC" pitchFamily="82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eesknee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esknee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esknee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esknee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esknees ITC" pitchFamily="82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esknees ITC" pitchFamily="82" charset="0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4229100" y="2038351"/>
            <a:ext cx="1219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eesknees ITC" pitchFamily="82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eesknees ITC" pitchFamily="82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eesknees ITC" pitchFamily="82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eesknees ITC" pitchFamily="82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eesknee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esknee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esknee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esknee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esknees ITC" pitchFamily="82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esknees ITC" pitchFamily="82" charset="0"/>
              <a:ea typeface="+mn-ea"/>
              <a:cs typeface="+mn-cs"/>
            </a:endParaRPr>
          </a:p>
        </p:txBody>
      </p:sp>
      <p:sp>
        <p:nvSpPr>
          <p:cNvPr id="1036" name="Line 13"/>
          <p:cNvSpPr>
            <a:spLocks noChangeShapeType="1"/>
          </p:cNvSpPr>
          <p:nvPr userDrawn="1"/>
        </p:nvSpPr>
        <p:spPr bwMode="auto">
          <a:xfrm flipV="1">
            <a:off x="711200" y="6858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esknees ITC" pitchFamily="82" charset="0"/>
              <a:ea typeface="+mn-ea"/>
              <a:cs typeface="+mn-cs"/>
            </a:endParaRPr>
          </a:p>
        </p:txBody>
      </p:sp>
      <p:sp>
        <p:nvSpPr>
          <p:cNvPr id="14" name="Rectangle 18"/>
          <p:cNvSpPr>
            <a:spLocks noChangeArrowheads="1"/>
          </p:cNvSpPr>
          <p:nvPr userDrawn="1"/>
        </p:nvSpPr>
        <p:spPr bwMode="auto">
          <a:xfrm>
            <a:off x="0" y="0"/>
            <a:ext cx="1828800" cy="6858000"/>
          </a:xfrm>
          <a:prstGeom prst="rect">
            <a:avLst/>
          </a:prstGeom>
          <a:gradFill rotWithShape="0">
            <a:gsLst>
              <a:gs pos="0">
                <a:srgbClr val="0000D8"/>
              </a:gs>
              <a:gs pos="50000">
                <a:srgbClr val="C5C5FF"/>
              </a:gs>
              <a:gs pos="100000">
                <a:srgbClr val="0000D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Beesknees ITC" pitchFamily="82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eesknees ITC" pitchFamily="82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eesknees ITC" pitchFamily="82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eesknees ITC" pitchFamily="82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eesknee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esknee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esknee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esknee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esknees ITC" pitchFamily="82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esknees ITC" pitchFamily="82" charset="0"/>
              <a:ea typeface="+mn-ea"/>
              <a:cs typeface="+mn-cs"/>
            </a:endParaRPr>
          </a:p>
        </p:txBody>
      </p:sp>
      <p:sp>
        <p:nvSpPr>
          <p:cNvPr id="15" name="AutoShape 19">
            <a:hlinkClick r:id="rId16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0" y="5529264"/>
            <a:ext cx="1761067" cy="1328737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Beesknees ITC" pitchFamily="82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eesknees ITC" pitchFamily="82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eesknees ITC" pitchFamily="82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eesknees ITC" pitchFamily="82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eesknee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esknee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esknee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esknee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esknees ITC" pitchFamily="82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esknees ITC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53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315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5906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5pPr>
      <a:lvl6pPr marL="321457"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6pPr>
      <a:lvl7pPr marL="642915"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7pPr>
      <a:lvl8pPr marL="964372"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8pPr>
      <a:lvl9pPr marL="1285829"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cs typeface="ヒラギノ角ゴ ProN W3" charset="0"/>
          <a:sym typeface="Gill Sans" charset="0"/>
        </a:defRPr>
      </a:lvl9pPr>
    </p:titleStyle>
    <p:bodyStyle>
      <a:lvl1pPr marL="625056" indent="-401822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37584" indent="-401822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50112" indent="-401822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62640" indent="-401822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75168" indent="-401822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1768015" indent="-160729" algn="l" defTabSz="642915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2089473" indent="-160729" algn="l" defTabSz="642915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410930" indent="-160729" algn="l" defTabSz="642915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732387" indent="-160729" algn="l" defTabSz="642915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wiu.edu/users/sew100/itt351Project/Images/Color/Tertiary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4.xml"/><Relationship Id="rId6" Type="http://schemas.openxmlformats.org/officeDocument/2006/relationships/slide" Target="slide13.xml"/><Relationship Id="rId5" Type="http://schemas.openxmlformats.org/officeDocument/2006/relationships/image" Target="http://www.wiu.edu/users/sew100/itt351Project/Images/Color/Color-Wheel.jpg" TargetMode="Externa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guides/z3bqycw/video" TargetMode="Externa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stu.wccnet.edu/~btobey/inp152/monochromatic.gi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0126" y="299403"/>
            <a:ext cx="9144000" cy="3867648"/>
          </a:xfrm>
        </p:spPr>
        <p:txBody>
          <a:bodyPr>
            <a:normAutofit/>
          </a:bodyPr>
          <a:lstStyle/>
          <a:p>
            <a:r>
              <a:rPr lang="en-GB" b="1" u="sng" dirty="0" smtClean="0"/>
              <a:t>WALT: </a:t>
            </a:r>
            <a:r>
              <a:rPr lang="en-US" b="1" u="sng" dirty="0" smtClean="0"/>
              <a:t> Understand how to create shades and tints by mixing </a:t>
            </a:r>
            <a:r>
              <a:rPr lang="en-US" b="1" u="sng" dirty="0" err="1" smtClean="0"/>
              <a:t>colours</a:t>
            </a:r>
            <a:r>
              <a:rPr lang="en-US" b="1" u="sng" dirty="0" smtClean="0"/>
              <a:t> </a:t>
            </a:r>
            <a:r>
              <a:rPr lang="en-GB" b="1" u="sng" dirty="0"/>
              <a:t/>
            </a:r>
            <a:br>
              <a:rPr lang="en-GB" b="1" u="sng" dirty="0"/>
            </a:br>
            <a:r>
              <a:rPr lang="en-GB" b="1" u="sng" dirty="0" smtClean="0"/>
              <a:t> </a:t>
            </a:r>
            <a:endParaRPr lang="en-GB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579222"/>
            <a:ext cx="110250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3399"/>
                </a:solidFill>
                <a:latin typeface="Arial Rounded MT Bold" panose="020F0704030504030204" pitchFamily="34" charset="0"/>
              </a:rPr>
              <a:t>I </a:t>
            </a:r>
            <a:r>
              <a:rPr lang="en-US" sz="3200" b="1" dirty="0">
                <a:solidFill>
                  <a:srgbClr val="FF3399"/>
                </a:solidFill>
                <a:latin typeface="Arial Rounded MT Bold" panose="020F0704030504030204" pitchFamily="34" charset="0"/>
              </a:rPr>
              <a:t>understand what a shade and a tint is </a:t>
            </a:r>
            <a:endParaRPr lang="en-GB" sz="3200" b="1" dirty="0">
              <a:solidFill>
                <a:srgbClr val="FF3399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sz="3200" b="1" dirty="0">
                <a:solidFill>
                  <a:srgbClr val="FF3399"/>
                </a:solidFill>
                <a:latin typeface="Arial Rounded MT Bold" panose="020F0704030504030204" pitchFamily="34" charset="0"/>
              </a:rPr>
              <a:t> </a:t>
            </a:r>
            <a:endParaRPr lang="en-GB" sz="3200" b="1" dirty="0">
              <a:solidFill>
                <a:srgbClr val="FF3399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sz="3200" b="1" dirty="0">
                <a:solidFill>
                  <a:srgbClr val="FF3399"/>
                </a:solidFill>
                <a:latin typeface="Arial Rounded MT Bold" panose="020F0704030504030204" pitchFamily="34" charset="0"/>
              </a:rPr>
              <a:t> </a:t>
            </a:r>
            <a:r>
              <a:rPr lang="en-US" sz="3200" b="1" dirty="0" smtClean="0">
                <a:solidFill>
                  <a:srgbClr val="FF3399"/>
                </a:solidFill>
                <a:latin typeface="Arial Rounded MT Bold" panose="020F0704030504030204" pitchFamily="34" charset="0"/>
              </a:rPr>
              <a:t>I </a:t>
            </a:r>
            <a:r>
              <a:rPr lang="en-US" sz="3200" b="1" dirty="0">
                <a:solidFill>
                  <a:srgbClr val="FF3399"/>
                </a:solidFill>
                <a:latin typeface="Arial Rounded MT Bold" panose="020F0704030504030204" pitchFamily="34" charset="0"/>
              </a:rPr>
              <a:t>can experiment with making shades and tints</a:t>
            </a:r>
            <a:endParaRPr lang="en-GB" sz="3200" b="1" dirty="0">
              <a:solidFill>
                <a:srgbClr val="FF3399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sz="3200" b="1" dirty="0">
                <a:solidFill>
                  <a:srgbClr val="FF3399"/>
                </a:solidFill>
                <a:latin typeface="Arial Rounded MT Bold" panose="020F0704030504030204" pitchFamily="34" charset="0"/>
              </a:rPr>
              <a:t> </a:t>
            </a:r>
            <a:endParaRPr lang="en-GB" sz="3200" b="1" dirty="0">
              <a:solidFill>
                <a:srgbClr val="FF3399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FF3399"/>
                </a:solidFill>
                <a:latin typeface="Arial Rounded MT Bold" panose="020F0704030504030204" pitchFamily="34" charset="0"/>
              </a:rPr>
              <a:t>I </a:t>
            </a:r>
            <a:r>
              <a:rPr lang="en-US" sz="3200" b="1" dirty="0">
                <a:solidFill>
                  <a:srgbClr val="FF3399"/>
                </a:solidFill>
                <a:latin typeface="Arial Rounded MT Bold" panose="020F0704030504030204" pitchFamily="34" charset="0"/>
              </a:rPr>
              <a:t>can record how to make a shade or tint so I can repeat the process in the future</a:t>
            </a:r>
            <a:endParaRPr lang="en-GB" sz="3200" b="1" dirty="0">
              <a:solidFill>
                <a:srgbClr val="FF3399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05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7"/>
          <p:cNvSpPr>
            <a:spLocks/>
          </p:cNvSpPr>
          <p:nvPr/>
        </p:nvSpPr>
        <p:spPr bwMode="auto">
          <a:xfrm>
            <a:off x="1692548" y="165599"/>
            <a:ext cx="2157578" cy="588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defTabSz="642915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375">
                <a:solidFill>
                  <a:srgbClr val="343434"/>
                </a:solidFill>
                <a:latin typeface="Avenir Heavy" charset="0"/>
                <a:cs typeface="Avenir Heavy" charset="0"/>
                <a:sym typeface="Avenir Heavy" charset="0"/>
              </a:rPr>
              <a:t>TINTS</a:t>
            </a:r>
          </a:p>
          <a:p>
            <a:pPr defTabSz="642915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6">
                <a:solidFill>
                  <a:srgbClr val="343434"/>
                </a:solidFill>
                <a:latin typeface="Avenir Book" charset="0"/>
                <a:cs typeface="Avenir Book" charset="0"/>
                <a:sym typeface="Avenir Book" charset="0"/>
              </a:rPr>
              <a:t>COLOUR + WHITE = TINT</a:t>
            </a:r>
          </a:p>
        </p:txBody>
      </p:sp>
      <p:sp>
        <p:nvSpPr>
          <p:cNvPr id="19464" name="Oval 8"/>
          <p:cNvSpPr>
            <a:spLocks/>
          </p:cNvSpPr>
          <p:nvPr/>
        </p:nvSpPr>
        <p:spPr bwMode="auto">
          <a:xfrm>
            <a:off x="5863828" y="901898"/>
            <a:ext cx="955477" cy="955477"/>
          </a:xfrm>
          <a:prstGeom prst="ellipse">
            <a:avLst/>
          </a:prstGeom>
          <a:solidFill>
            <a:srgbClr val="FF5308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9465" name="Rectangle 9"/>
          <p:cNvSpPr>
            <a:spLocks/>
          </p:cNvSpPr>
          <p:nvPr/>
        </p:nvSpPr>
        <p:spPr bwMode="auto">
          <a:xfrm>
            <a:off x="6995341" y="1006600"/>
            <a:ext cx="33663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+</a:t>
            </a:r>
          </a:p>
        </p:txBody>
      </p:sp>
      <p:sp>
        <p:nvSpPr>
          <p:cNvPr id="19466" name="Rectangle 10"/>
          <p:cNvSpPr>
            <a:spLocks/>
          </p:cNvSpPr>
          <p:nvPr/>
        </p:nvSpPr>
        <p:spPr bwMode="auto">
          <a:xfrm>
            <a:off x="8727700" y="2649662"/>
            <a:ext cx="33663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=</a:t>
            </a:r>
          </a:p>
        </p:txBody>
      </p:sp>
      <p:sp>
        <p:nvSpPr>
          <p:cNvPr id="19467" name="Rectangle 11"/>
          <p:cNvSpPr>
            <a:spLocks/>
          </p:cNvSpPr>
          <p:nvPr/>
        </p:nvSpPr>
        <p:spPr bwMode="auto">
          <a:xfrm>
            <a:off x="1738312" y="937617"/>
            <a:ext cx="892969" cy="4688086"/>
          </a:xfrm>
          <a:prstGeom prst="rect">
            <a:avLst/>
          </a:prstGeom>
          <a:gradFill rotWithShape="0">
            <a:gsLst>
              <a:gs pos="0">
                <a:srgbClr val="FF4E00"/>
              </a:gs>
              <a:gs pos="100000">
                <a:srgbClr val="FFFFFF"/>
              </a:gs>
            </a:gsLst>
            <a:lin ang="5400000" scaled="1"/>
          </a:gra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9468" name="Rectangle 12"/>
          <p:cNvSpPr>
            <a:spLocks/>
          </p:cNvSpPr>
          <p:nvPr/>
        </p:nvSpPr>
        <p:spPr bwMode="auto">
          <a:xfrm>
            <a:off x="3738562" y="937617"/>
            <a:ext cx="892969" cy="4688086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FFFF"/>
              </a:gs>
            </a:gsLst>
            <a:lin ang="5400000" scaled="1"/>
          </a:gra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9469" name="Rectangle 13"/>
          <p:cNvSpPr>
            <a:spLocks/>
          </p:cNvSpPr>
          <p:nvPr/>
        </p:nvSpPr>
        <p:spPr bwMode="auto">
          <a:xfrm>
            <a:off x="2738437" y="937617"/>
            <a:ext cx="892969" cy="4688086"/>
          </a:xfrm>
          <a:prstGeom prst="rect">
            <a:avLst/>
          </a:prstGeom>
          <a:gradFill rotWithShape="0">
            <a:gsLst>
              <a:gs pos="0">
                <a:srgbClr val="0057FF"/>
              </a:gs>
              <a:gs pos="100000">
                <a:srgbClr val="FFFFFF"/>
              </a:gs>
            </a:gsLst>
            <a:lin ang="5400000" scaled="1"/>
          </a:gra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19470" name="Picture 1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223" y="921990"/>
            <a:ext cx="223242" cy="4732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1" name="Rectangle 15"/>
          <p:cNvSpPr>
            <a:spLocks/>
          </p:cNvSpPr>
          <p:nvPr/>
        </p:nvSpPr>
        <p:spPr bwMode="auto">
          <a:xfrm>
            <a:off x="4908352" y="5128408"/>
            <a:ext cx="553037" cy="17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defTabSz="642915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6">
                <a:solidFill>
                  <a:srgbClr val="343434"/>
                </a:solidFill>
                <a:latin typeface="Avenir Book" charset="0"/>
                <a:cs typeface="Avenir Book" charset="0"/>
                <a:sym typeface="Avenir Book" charset="0"/>
              </a:rPr>
              <a:t>Lighter</a:t>
            </a:r>
          </a:p>
        </p:txBody>
      </p:sp>
      <p:sp>
        <p:nvSpPr>
          <p:cNvPr id="19472" name="Oval 16"/>
          <p:cNvSpPr>
            <a:spLocks/>
          </p:cNvSpPr>
          <p:nvPr/>
        </p:nvSpPr>
        <p:spPr bwMode="auto">
          <a:xfrm>
            <a:off x="5863828" y="2518172"/>
            <a:ext cx="955477" cy="955477"/>
          </a:xfrm>
          <a:prstGeom prst="ellipse">
            <a:avLst/>
          </a:prstGeom>
          <a:solidFill>
            <a:srgbClr val="FF5308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9473" name="Oval 17"/>
          <p:cNvSpPr>
            <a:spLocks/>
          </p:cNvSpPr>
          <p:nvPr/>
        </p:nvSpPr>
        <p:spPr bwMode="auto">
          <a:xfrm>
            <a:off x="5863828" y="4170164"/>
            <a:ext cx="955477" cy="955477"/>
          </a:xfrm>
          <a:prstGeom prst="ellipse">
            <a:avLst/>
          </a:prstGeom>
          <a:solidFill>
            <a:srgbClr val="FF5308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9474" name="Oval 18"/>
          <p:cNvSpPr>
            <a:spLocks/>
          </p:cNvSpPr>
          <p:nvPr/>
        </p:nvSpPr>
        <p:spPr bwMode="auto">
          <a:xfrm>
            <a:off x="7801571" y="4188024"/>
            <a:ext cx="446484" cy="446484"/>
          </a:xfrm>
          <a:prstGeom prst="ellipse">
            <a:avLst/>
          </a:prstGeom>
          <a:solidFill>
            <a:srgbClr val="FFFFFF"/>
          </a:solidFill>
          <a:ln w="3175" cap="flat">
            <a:solidFill>
              <a:srgbClr val="1A1A1A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9475" name="Oval 19"/>
          <p:cNvSpPr>
            <a:spLocks/>
          </p:cNvSpPr>
          <p:nvPr/>
        </p:nvSpPr>
        <p:spPr bwMode="auto">
          <a:xfrm>
            <a:off x="7542610" y="4661297"/>
            <a:ext cx="446484" cy="446484"/>
          </a:xfrm>
          <a:prstGeom prst="ellipse">
            <a:avLst/>
          </a:prstGeom>
          <a:solidFill>
            <a:srgbClr val="FFFFFF"/>
          </a:solidFill>
          <a:ln w="3175" cap="flat">
            <a:solidFill>
              <a:srgbClr val="1A1A1A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9476" name="Oval 20"/>
          <p:cNvSpPr>
            <a:spLocks/>
          </p:cNvSpPr>
          <p:nvPr/>
        </p:nvSpPr>
        <p:spPr bwMode="auto">
          <a:xfrm>
            <a:off x="8096250" y="4661297"/>
            <a:ext cx="446484" cy="446484"/>
          </a:xfrm>
          <a:prstGeom prst="ellipse">
            <a:avLst/>
          </a:prstGeom>
          <a:solidFill>
            <a:srgbClr val="FFFFFF"/>
          </a:solidFill>
          <a:ln w="3175" cap="flat">
            <a:solidFill>
              <a:srgbClr val="1A1A1A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9477" name="Oval 21"/>
          <p:cNvSpPr>
            <a:spLocks/>
          </p:cNvSpPr>
          <p:nvPr/>
        </p:nvSpPr>
        <p:spPr bwMode="auto">
          <a:xfrm>
            <a:off x="7524750" y="2777133"/>
            <a:ext cx="446484" cy="446484"/>
          </a:xfrm>
          <a:prstGeom prst="ellipse">
            <a:avLst/>
          </a:prstGeom>
          <a:solidFill>
            <a:srgbClr val="FFFFFF"/>
          </a:solidFill>
          <a:ln w="3175" cap="flat">
            <a:solidFill>
              <a:srgbClr val="1A1A1A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9478" name="Oval 22"/>
          <p:cNvSpPr>
            <a:spLocks/>
          </p:cNvSpPr>
          <p:nvPr/>
        </p:nvSpPr>
        <p:spPr bwMode="auto">
          <a:xfrm>
            <a:off x="8078391" y="2777133"/>
            <a:ext cx="446484" cy="446484"/>
          </a:xfrm>
          <a:prstGeom prst="ellipse">
            <a:avLst/>
          </a:prstGeom>
          <a:solidFill>
            <a:srgbClr val="FFFFFF"/>
          </a:solidFill>
          <a:ln w="3175" cap="flat">
            <a:solidFill>
              <a:srgbClr val="1A1A1A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9479" name="Oval 23"/>
          <p:cNvSpPr>
            <a:spLocks/>
          </p:cNvSpPr>
          <p:nvPr/>
        </p:nvSpPr>
        <p:spPr bwMode="auto">
          <a:xfrm>
            <a:off x="7801571" y="1160860"/>
            <a:ext cx="446484" cy="446484"/>
          </a:xfrm>
          <a:prstGeom prst="ellipse">
            <a:avLst/>
          </a:prstGeom>
          <a:solidFill>
            <a:srgbClr val="FFFFFF"/>
          </a:solidFill>
          <a:ln w="3175" cap="flat">
            <a:solidFill>
              <a:srgbClr val="1A1A1A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9480" name="Rectangle 24"/>
          <p:cNvSpPr>
            <a:spLocks/>
          </p:cNvSpPr>
          <p:nvPr/>
        </p:nvSpPr>
        <p:spPr bwMode="auto">
          <a:xfrm>
            <a:off x="7004271" y="2649662"/>
            <a:ext cx="33663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+</a:t>
            </a:r>
          </a:p>
        </p:txBody>
      </p:sp>
      <p:sp>
        <p:nvSpPr>
          <p:cNvPr id="19481" name="Rectangle 25"/>
          <p:cNvSpPr>
            <a:spLocks/>
          </p:cNvSpPr>
          <p:nvPr/>
        </p:nvSpPr>
        <p:spPr bwMode="auto">
          <a:xfrm>
            <a:off x="6995341" y="4301654"/>
            <a:ext cx="33663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+</a:t>
            </a:r>
          </a:p>
        </p:txBody>
      </p:sp>
      <p:sp>
        <p:nvSpPr>
          <p:cNvPr id="19482" name="Rectangle 26"/>
          <p:cNvSpPr>
            <a:spLocks/>
          </p:cNvSpPr>
          <p:nvPr/>
        </p:nvSpPr>
        <p:spPr bwMode="auto">
          <a:xfrm>
            <a:off x="8745560" y="4337373"/>
            <a:ext cx="33663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=</a:t>
            </a:r>
          </a:p>
        </p:txBody>
      </p:sp>
      <p:sp>
        <p:nvSpPr>
          <p:cNvPr id="19483" name="Rectangle 27"/>
          <p:cNvSpPr>
            <a:spLocks/>
          </p:cNvSpPr>
          <p:nvPr/>
        </p:nvSpPr>
        <p:spPr bwMode="auto">
          <a:xfrm>
            <a:off x="8727700" y="988740"/>
            <a:ext cx="33663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=</a:t>
            </a:r>
          </a:p>
        </p:txBody>
      </p:sp>
      <p:sp>
        <p:nvSpPr>
          <p:cNvPr id="19484" name="Oval 28"/>
          <p:cNvSpPr>
            <a:spLocks/>
          </p:cNvSpPr>
          <p:nvPr/>
        </p:nvSpPr>
        <p:spPr bwMode="auto">
          <a:xfrm>
            <a:off x="9328547" y="857250"/>
            <a:ext cx="955477" cy="955477"/>
          </a:xfrm>
          <a:prstGeom prst="ellipse">
            <a:avLst/>
          </a:prstGeom>
          <a:solidFill>
            <a:srgbClr val="FE7038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9485" name="Oval 29"/>
          <p:cNvSpPr>
            <a:spLocks/>
          </p:cNvSpPr>
          <p:nvPr/>
        </p:nvSpPr>
        <p:spPr bwMode="auto">
          <a:xfrm>
            <a:off x="9328547" y="2518172"/>
            <a:ext cx="955477" cy="955477"/>
          </a:xfrm>
          <a:prstGeom prst="ellipse">
            <a:avLst/>
          </a:prstGeom>
          <a:solidFill>
            <a:srgbClr val="FE936A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9486" name="Oval 30"/>
          <p:cNvSpPr>
            <a:spLocks/>
          </p:cNvSpPr>
          <p:nvPr/>
        </p:nvSpPr>
        <p:spPr bwMode="auto">
          <a:xfrm>
            <a:off x="9355336" y="4170164"/>
            <a:ext cx="955477" cy="955477"/>
          </a:xfrm>
          <a:prstGeom prst="ellipse">
            <a:avLst/>
          </a:prstGeom>
          <a:solidFill>
            <a:srgbClr val="FFB79B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9487" name="Rectangle 31"/>
          <p:cNvSpPr>
            <a:spLocks/>
          </p:cNvSpPr>
          <p:nvPr/>
        </p:nvSpPr>
        <p:spPr bwMode="auto">
          <a:xfrm>
            <a:off x="6167437" y="1985158"/>
            <a:ext cx="251672" cy="17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defTabSz="642915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6">
                <a:solidFill>
                  <a:srgbClr val="343434"/>
                </a:solidFill>
                <a:latin typeface="Avenir Book" charset="0"/>
                <a:cs typeface="Avenir Book" charset="0"/>
                <a:sym typeface="Avenir Book" charset="0"/>
              </a:rPr>
              <a:t>1/2</a:t>
            </a:r>
          </a:p>
        </p:txBody>
      </p:sp>
      <p:sp>
        <p:nvSpPr>
          <p:cNvPr id="19488" name="Rectangle 32"/>
          <p:cNvSpPr>
            <a:spLocks/>
          </p:cNvSpPr>
          <p:nvPr/>
        </p:nvSpPr>
        <p:spPr bwMode="auto">
          <a:xfrm>
            <a:off x="6167437" y="3592501"/>
            <a:ext cx="251672" cy="17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defTabSz="642915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6">
                <a:solidFill>
                  <a:srgbClr val="343434"/>
                </a:solidFill>
                <a:latin typeface="Avenir Book" charset="0"/>
                <a:cs typeface="Avenir Book" charset="0"/>
                <a:sym typeface="Avenir Book" charset="0"/>
              </a:rPr>
              <a:t>1/3</a:t>
            </a:r>
          </a:p>
        </p:txBody>
      </p:sp>
      <p:sp>
        <p:nvSpPr>
          <p:cNvPr id="19489" name="Rectangle 33"/>
          <p:cNvSpPr>
            <a:spLocks/>
          </p:cNvSpPr>
          <p:nvPr/>
        </p:nvSpPr>
        <p:spPr bwMode="auto">
          <a:xfrm>
            <a:off x="6167437" y="5235564"/>
            <a:ext cx="251672" cy="17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defTabSz="642915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6">
                <a:solidFill>
                  <a:srgbClr val="343434"/>
                </a:solidFill>
                <a:latin typeface="Avenir Book" charset="0"/>
                <a:cs typeface="Avenir Book" charset="0"/>
                <a:sym typeface="Avenir Book" charset="0"/>
              </a:rPr>
              <a:t>1/4</a:t>
            </a:r>
          </a:p>
        </p:txBody>
      </p:sp>
      <p:sp>
        <p:nvSpPr>
          <p:cNvPr id="19490" name="Rectangle 34"/>
          <p:cNvSpPr>
            <a:spLocks/>
          </p:cNvSpPr>
          <p:nvPr/>
        </p:nvSpPr>
        <p:spPr bwMode="auto">
          <a:xfrm>
            <a:off x="7846219" y="5235564"/>
            <a:ext cx="251672" cy="17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defTabSz="642915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6">
                <a:solidFill>
                  <a:srgbClr val="343434"/>
                </a:solidFill>
                <a:latin typeface="Avenir Book" charset="0"/>
                <a:cs typeface="Avenir Book" charset="0"/>
                <a:sym typeface="Avenir Book" charset="0"/>
              </a:rPr>
              <a:t>3/4</a:t>
            </a:r>
          </a:p>
        </p:txBody>
      </p:sp>
      <p:sp>
        <p:nvSpPr>
          <p:cNvPr id="19491" name="Rectangle 35"/>
          <p:cNvSpPr>
            <a:spLocks/>
          </p:cNvSpPr>
          <p:nvPr/>
        </p:nvSpPr>
        <p:spPr bwMode="auto">
          <a:xfrm>
            <a:off x="7846219" y="3565712"/>
            <a:ext cx="251672" cy="17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defTabSz="642915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6">
                <a:solidFill>
                  <a:srgbClr val="343434"/>
                </a:solidFill>
                <a:latin typeface="Avenir Book" charset="0"/>
                <a:cs typeface="Avenir Book" charset="0"/>
                <a:sym typeface="Avenir Book" charset="0"/>
              </a:rPr>
              <a:t>2/3</a:t>
            </a:r>
          </a:p>
        </p:txBody>
      </p:sp>
      <p:sp>
        <p:nvSpPr>
          <p:cNvPr id="19492" name="Rectangle 36"/>
          <p:cNvSpPr>
            <a:spLocks/>
          </p:cNvSpPr>
          <p:nvPr/>
        </p:nvSpPr>
        <p:spPr bwMode="auto">
          <a:xfrm>
            <a:off x="7846219" y="1985158"/>
            <a:ext cx="251672" cy="17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defTabSz="642915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6">
                <a:solidFill>
                  <a:srgbClr val="343434"/>
                </a:solidFill>
                <a:latin typeface="Avenir Book" charset="0"/>
                <a:cs typeface="Avenir Book" charset="0"/>
                <a:sym typeface="Avenir Book" charset="0"/>
              </a:rPr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6314107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7"/>
          <p:cNvSpPr>
            <a:spLocks/>
          </p:cNvSpPr>
          <p:nvPr/>
        </p:nvSpPr>
        <p:spPr bwMode="auto">
          <a:xfrm>
            <a:off x="1692548" y="165599"/>
            <a:ext cx="2391680" cy="588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defTabSz="642915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375">
                <a:solidFill>
                  <a:srgbClr val="343434"/>
                </a:solidFill>
                <a:latin typeface="Avenir Heavy" charset="0"/>
                <a:cs typeface="Avenir Heavy" charset="0"/>
                <a:sym typeface="Avenir Heavy" charset="0"/>
              </a:rPr>
              <a:t>SHADES</a:t>
            </a:r>
          </a:p>
          <a:p>
            <a:pPr defTabSz="642915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6">
                <a:solidFill>
                  <a:srgbClr val="343434"/>
                </a:solidFill>
                <a:latin typeface="Avenir Book" charset="0"/>
                <a:cs typeface="Avenir Book" charset="0"/>
                <a:sym typeface="Avenir Book" charset="0"/>
              </a:rPr>
              <a:t>COLOUR + BLACK = SHADE</a:t>
            </a:r>
          </a:p>
        </p:txBody>
      </p:sp>
      <p:sp>
        <p:nvSpPr>
          <p:cNvPr id="20488" name="Oval 8"/>
          <p:cNvSpPr>
            <a:spLocks/>
          </p:cNvSpPr>
          <p:nvPr/>
        </p:nvSpPr>
        <p:spPr bwMode="auto">
          <a:xfrm>
            <a:off x="5863828" y="901898"/>
            <a:ext cx="955477" cy="955477"/>
          </a:xfrm>
          <a:prstGeom prst="ellipse">
            <a:avLst/>
          </a:prstGeom>
          <a:solidFill>
            <a:srgbClr val="FF5308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0489" name="Rectangle 9"/>
          <p:cNvSpPr>
            <a:spLocks/>
          </p:cNvSpPr>
          <p:nvPr/>
        </p:nvSpPr>
        <p:spPr bwMode="auto">
          <a:xfrm>
            <a:off x="6995341" y="1006600"/>
            <a:ext cx="33663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+</a:t>
            </a:r>
          </a:p>
        </p:txBody>
      </p:sp>
      <p:sp>
        <p:nvSpPr>
          <p:cNvPr id="20490" name="Rectangle 10"/>
          <p:cNvSpPr>
            <a:spLocks/>
          </p:cNvSpPr>
          <p:nvPr/>
        </p:nvSpPr>
        <p:spPr bwMode="auto">
          <a:xfrm>
            <a:off x="8727700" y="2649662"/>
            <a:ext cx="33663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=</a:t>
            </a:r>
          </a:p>
        </p:txBody>
      </p:sp>
      <p:sp>
        <p:nvSpPr>
          <p:cNvPr id="20491" name="Rectangle 11"/>
          <p:cNvSpPr>
            <a:spLocks/>
          </p:cNvSpPr>
          <p:nvPr/>
        </p:nvSpPr>
        <p:spPr bwMode="auto">
          <a:xfrm>
            <a:off x="1738312" y="937617"/>
            <a:ext cx="892969" cy="4688086"/>
          </a:xfrm>
          <a:prstGeom prst="rect">
            <a:avLst/>
          </a:prstGeom>
          <a:gradFill rotWithShape="0">
            <a:gsLst>
              <a:gs pos="0">
                <a:srgbClr val="FF4E00"/>
              </a:gs>
              <a:gs pos="100000">
                <a:srgbClr val="020202"/>
              </a:gs>
            </a:gsLst>
            <a:lin ang="5400000" scaled="1"/>
          </a:gra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0492" name="Rectangle 12"/>
          <p:cNvSpPr>
            <a:spLocks/>
          </p:cNvSpPr>
          <p:nvPr/>
        </p:nvSpPr>
        <p:spPr bwMode="auto">
          <a:xfrm>
            <a:off x="3738562" y="937617"/>
            <a:ext cx="892969" cy="4688086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000000"/>
              </a:gs>
            </a:gsLst>
            <a:lin ang="5400000" scaled="1"/>
          </a:gra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0493" name="Rectangle 13"/>
          <p:cNvSpPr>
            <a:spLocks/>
          </p:cNvSpPr>
          <p:nvPr/>
        </p:nvSpPr>
        <p:spPr bwMode="auto">
          <a:xfrm>
            <a:off x="2738437" y="937617"/>
            <a:ext cx="892969" cy="4688086"/>
          </a:xfrm>
          <a:prstGeom prst="rect">
            <a:avLst/>
          </a:prstGeom>
          <a:gradFill rotWithShape="0">
            <a:gsLst>
              <a:gs pos="0">
                <a:srgbClr val="0057FF"/>
              </a:gs>
              <a:gs pos="100000">
                <a:srgbClr val="000000"/>
              </a:gs>
            </a:gsLst>
            <a:lin ang="5400000" scaled="1"/>
          </a:gra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20494" name="Picture 1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223" y="921990"/>
            <a:ext cx="223242" cy="4732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5" name="Rectangle 15"/>
          <p:cNvSpPr>
            <a:spLocks/>
          </p:cNvSpPr>
          <p:nvPr/>
        </p:nvSpPr>
        <p:spPr bwMode="auto">
          <a:xfrm>
            <a:off x="4908351" y="5128408"/>
            <a:ext cx="540212" cy="17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defTabSz="642915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6">
                <a:solidFill>
                  <a:srgbClr val="343434"/>
                </a:solidFill>
                <a:latin typeface="Avenir Book" charset="0"/>
                <a:cs typeface="Avenir Book" charset="0"/>
                <a:sym typeface="Avenir Book" charset="0"/>
              </a:rPr>
              <a:t>Darker</a:t>
            </a:r>
          </a:p>
        </p:txBody>
      </p:sp>
      <p:sp>
        <p:nvSpPr>
          <p:cNvPr id="20496" name="Oval 16"/>
          <p:cNvSpPr>
            <a:spLocks/>
          </p:cNvSpPr>
          <p:nvPr/>
        </p:nvSpPr>
        <p:spPr bwMode="auto">
          <a:xfrm>
            <a:off x="5863828" y="2518172"/>
            <a:ext cx="955477" cy="955477"/>
          </a:xfrm>
          <a:prstGeom prst="ellipse">
            <a:avLst/>
          </a:prstGeom>
          <a:solidFill>
            <a:srgbClr val="FF5308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0497" name="Oval 17"/>
          <p:cNvSpPr>
            <a:spLocks/>
          </p:cNvSpPr>
          <p:nvPr/>
        </p:nvSpPr>
        <p:spPr bwMode="auto">
          <a:xfrm>
            <a:off x="5863828" y="4170164"/>
            <a:ext cx="955477" cy="955477"/>
          </a:xfrm>
          <a:prstGeom prst="ellipse">
            <a:avLst/>
          </a:prstGeom>
          <a:solidFill>
            <a:srgbClr val="FF5308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0498" name="Oval 18"/>
          <p:cNvSpPr>
            <a:spLocks/>
          </p:cNvSpPr>
          <p:nvPr/>
        </p:nvSpPr>
        <p:spPr bwMode="auto">
          <a:xfrm>
            <a:off x="7801571" y="4188024"/>
            <a:ext cx="446484" cy="446484"/>
          </a:xfrm>
          <a:prstGeom prst="ellipse">
            <a:avLst/>
          </a:prstGeom>
          <a:solidFill>
            <a:srgbClr val="1A1A1A"/>
          </a:solidFill>
          <a:ln w="3175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0499" name="Oval 19"/>
          <p:cNvSpPr>
            <a:spLocks/>
          </p:cNvSpPr>
          <p:nvPr/>
        </p:nvSpPr>
        <p:spPr bwMode="auto">
          <a:xfrm>
            <a:off x="7542610" y="4661297"/>
            <a:ext cx="446484" cy="446484"/>
          </a:xfrm>
          <a:prstGeom prst="ellipse">
            <a:avLst/>
          </a:prstGeom>
          <a:solidFill>
            <a:srgbClr val="1A1A1A"/>
          </a:solidFill>
          <a:ln w="3175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0500" name="Oval 20"/>
          <p:cNvSpPr>
            <a:spLocks/>
          </p:cNvSpPr>
          <p:nvPr/>
        </p:nvSpPr>
        <p:spPr bwMode="auto">
          <a:xfrm>
            <a:off x="8096250" y="4661297"/>
            <a:ext cx="446484" cy="446484"/>
          </a:xfrm>
          <a:prstGeom prst="ellipse">
            <a:avLst/>
          </a:prstGeom>
          <a:solidFill>
            <a:srgbClr val="1A1A1A"/>
          </a:solidFill>
          <a:ln w="3175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0501" name="Oval 21"/>
          <p:cNvSpPr>
            <a:spLocks/>
          </p:cNvSpPr>
          <p:nvPr/>
        </p:nvSpPr>
        <p:spPr bwMode="auto">
          <a:xfrm>
            <a:off x="7524750" y="2777133"/>
            <a:ext cx="446484" cy="446484"/>
          </a:xfrm>
          <a:prstGeom prst="ellipse">
            <a:avLst/>
          </a:prstGeom>
          <a:solidFill>
            <a:srgbClr val="1A1A1A"/>
          </a:solidFill>
          <a:ln w="3175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0502" name="Oval 22"/>
          <p:cNvSpPr>
            <a:spLocks/>
          </p:cNvSpPr>
          <p:nvPr/>
        </p:nvSpPr>
        <p:spPr bwMode="auto">
          <a:xfrm>
            <a:off x="8078391" y="2777133"/>
            <a:ext cx="446484" cy="446484"/>
          </a:xfrm>
          <a:prstGeom prst="ellipse">
            <a:avLst/>
          </a:prstGeom>
          <a:solidFill>
            <a:srgbClr val="1A1A1A"/>
          </a:solidFill>
          <a:ln w="3175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0503" name="Oval 23"/>
          <p:cNvSpPr>
            <a:spLocks/>
          </p:cNvSpPr>
          <p:nvPr/>
        </p:nvSpPr>
        <p:spPr bwMode="auto">
          <a:xfrm>
            <a:off x="7801571" y="1160860"/>
            <a:ext cx="446484" cy="446484"/>
          </a:xfrm>
          <a:prstGeom prst="ellipse">
            <a:avLst/>
          </a:prstGeom>
          <a:solidFill>
            <a:srgbClr val="1A1A1A"/>
          </a:solidFill>
          <a:ln w="3175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0504" name="Rectangle 24"/>
          <p:cNvSpPr>
            <a:spLocks/>
          </p:cNvSpPr>
          <p:nvPr/>
        </p:nvSpPr>
        <p:spPr bwMode="auto">
          <a:xfrm>
            <a:off x="7004271" y="2649662"/>
            <a:ext cx="33663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+</a:t>
            </a:r>
          </a:p>
        </p:txBody>
      </p:sp>
      <p:sp>
        <p:nvSpPr>
          <p:cNvPr id="20505" name="Rectangle 25"/>
          <p:cNvSpPr>
            <a:spLocks/>
          </p:cNvSpPr>
          <p:nvPr/>
        </p:nvSpPr>
        <p:spPr bwMode="auto">
          <a:xfrm>
            <a:off x="6995341" y="4301654"/>
            <a:ext cx="33663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+</a:t>
            </a:r>
          </a:p>
        </p:txBody>
      </p:sp>
      <p:sp>
        <p:nvSpPr>
          <p:cNvPr id="20506" name="Rectangle 26"/>
          <p:cNvSpPr>
            <a:spLocks/>
          </p:cNvSpPr>
          <p:nvPr/>
        </p:nvSpPr>
        <p:spPr bwMode="auto">
          <a:xfrm>
            <a:off x="8745560" y="4337373"/>
            <a:ext cx="33663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=</a:t>
            </a:r>
          </a:p>
        </p:txBody>
      </p:sp>
      <p:sp>
        <p:nvSpPr>
          <p:cNvPr id="20507" name="Rectangle 27"/>
          <p:cNvSpPr>
            <a:spLocks/>
          </p:cNvSpPr>
          <p:nvPr/>
        </p:nvSpPr>
        <p:spPr bwMode="auto">
          <a:xfrm>
            <a:off x="8727700" y="988740"/>
            <a:ext cx="33663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=</a:t>
            </a:r>
          </a:p>
        </p:txBody>
      </p:sp>
      <p:sp>
        <p:nvSpPr>
          <p:cNvPr id="20508" name="Oval 28"/>
          <p:cNvSpPr>
            <a:spLocks/>
          </p:cNvSpPr>
          <p:nvPr/>
        </p:nvSpPr>
        <p:spPr bwMode="auto">
          <a:xfrm>
            <a:off x="9328547" y="857250"/>
            <a:ext cx="955477" cy="955477"/>
          </a:xfrm>
          <a:prstGeom prst="ellipse">
            <a:avLst/>
          </a:prstGeom>
          <a:solidFill>
            <a:srgbClr val="C97100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0509" name="Oval 29"/>
          <p:cNvSpPr>
            <a:spLocks/>
          </p:cNvSpPr>
          <p:nvPr/>
        </p:nvSpPr>
        <p:spPr bwMode="auto">
          <a:xfrm>
            <a:off x="9328547" y="2518172"/>
            <a:ext cx="955477" cy="955477"/>
          </a:xfrm>
          <a:prstGeom prst="ellipse">
            <a:avLst/>
          </a:prstGeom>
          <a:solidFill>
            <a:srgbClr val="663900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0510" name="Oval 30"/>
          <p:cNvSpPr>
            <a:spLocks/>
          </p:cNvSpPr>
          <p:nvPr/>
        </p:nvSpPr>
        <p:spPr bwMode="auto">
          <a:xfrm>
            <a:off x="9355336" y="4170164"/>
            <a:ext cx="955477" cy="955477"/>
          </a:xfrm>
          <a:prstGeom prst="ellipse">
            <a:avLst/>
          </a:prstGeom>
          <a:solidFill>
            <a:srgbClr val="452700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0511" name="Rectangle 31"/>
          <p:cNvSpPr>
            <a:spLocks/>
          </p:cNvSpPr>
          <p:nvPr/>
        </p:nvSpPr>
        <p:spPr bwMode="auto">
          <a:xfrm>
            <a:off x="6167437" y="1985158"/>
            <a:ext cx="251672" cy="17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defTabSz="642915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6">
                <a:solidFill>
                  <a:srgbClr val="343434"/>
                </a:solidFill>
                <a:latin typeface="Avenir Book" charset="0"/>
                <a:cs typeface="Avenir Book" charset="0"/>
                <a:sym typeface="Avenir Book" charset="0"/>
              </a:rPr>
              <a:t>1/2</a:t>
            </a:r>
          </a:p>
        </p:txBody>
      </p:sp>
      <p:sp>
        <p:nvSpPr>
          <p:cNvPr id="20512" name="Rectangle 32"/>
          <p:cNvSpPr>
            <a:spLocks/>
          </p:cNvSpPr>
          <p:nvPr/>
        </p:nvSpPr>
        <p:spPr bwMode="auto">
          <a:xfrm>
            <a:off x="6167437" y="3592501"/>
            <a:ext cx="251672" cy="17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defTabSz="642915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6">
                <a:solidFill>
                  <a:srgbClr val="343434"/>
                </a:solidFill>
                <a:latin typeface="Avenir Book" charset="0"/>
                <a:cs typeface="Avenir Book" charset="0"/>
                <a:sym typeface="Avenir Book" charset="0"/>
              </a:rPr>
              <a:t>1/3</a:t>
            </a:r>
          </a:p>
        </p:txBody>
      </p:sp>
      <p:sp>
        <p:nvSpPr>
          <p:cNvPr id="20513" name="Rectangle 33"/>
          <p:cNvSpPr>
            <a:spLocks/>
          </p:cNvSpPr>
          <p:nvPr/>
        </p:nvSpPr>
        <p:spPr bwMode="auto">
          <a:xfrm>
            <a:off x="6167437" y="5235564"/>
            <a:ext cx="251672" cy="17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defTabSz="642915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6">
                <a:solidFill>
                  <a:srgbClr val="343434"/>
                </a:solidFill>
                <a:latin typeface="Avenir Book" charset="0"/>
                <a:cs typeface="Avenir Book" charset="0"/>
                <a:sym typeface="Avenir Book" charset="0"/>
              </a:rPr>
              <a:t>1/4</a:t>
            </a:r>
          </a:p>
        </p:txBody>
      </p:sp>
      <p:sp>
        <p:nvSpPr>
          <p:cNvPr id="20514" name="Rectangle 34"/>
          <p:cNvSpPr>
            <a:spLocks/>
          </p:cNvSpPr>
          <p:nvPr/>
        </p:nvSpPr>
        <p:spPr bwMode="auto">
          <a:xfrm>
            <a:off x="7846219" y="5235564"/>
            <a:ext cx="251672" cy="17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defTabSz="642915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6">
                <a:solidFill>
                  <a:srgbClr val="343434"/>
                </a:solidFill>
                <a:latin typeface="Avenir Book" charset="0"/>
                <a:cs typeface="Avenir Book" charset="0"/>
                <a:sym typeface="Avenir Book" charset="0"/>
              </a:rPr>
              <a:t>3/4</a:t>
            </a:r>
          </a:p>
        </p:txBody>
      </p:sp>
      <p:sp>
        <p:nvSpPr>
          <p:cNvPr id="20515" name="Rectangle 35"/>
          <p:cNvSpPr>
            <a:spLocks/>
          </p:cNvSpPr>
          <p:nvPr/>
        </p:nvSpPr>
        <p:spPr bwMode="auto">
          <a:xfrm>
            <a:off x="7846219" y="3565712"/>
            <a:ext cx="251672" cy="17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defTabSz="642915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6">
                <a:solidFill>
                  <a:srgbClr val="343434"/>
                </a:solidFill>
                <a:latin typeface="Avenir Book" charset="0"/>
                <a:cs typeface="Avenir Book" charset="0"/>
                <a:sym typeface="Avenir Book" charset="0"/>
              </a:rPr>
              <a:t>2/3</a:t>
            </a:r>
          </a:p>
        </p:txBody>
      </p:sp>
      <p:sp>
        <p:nvSpPr>
          <p:cNvPr id="20516" name="Rectangle 36"/>
          <p:cNvSpPr>
            <a:spLocks/>
          </p:cNvSpPr>
          <p:nvPr/>
        </p:nvSpPr>
        <p:spPr bwMode="auto">
          <a:xfrm>
            <a:off x="7846219" y="1985158"/>
            <a:ext cx="251672" cy="17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defTabSz="642915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6">
                <a:solidFill>
                  <a:srgbClr val="343434"/>
                </a:solidFill>
                <a:latin typeface="Avenir Book" charset="0"/>
                <a:cs typeface="Avenir Book" charset="0"/>
                <a:sym typeface="Avenir Book" charset="0"/>
              </a:rPr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169446969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916" y="1923506"/>
            <a:ext cx="7542167" cy="432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383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099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 smtClean="0">
                <a:latin typeface="Segoe Script" panose="030B0504020000000003" pitchFamily="66" charset="0"/>
              </a:rPr>
              <a:t>‘Over the Top’ </a:t>
            </a:r>
            <a:r>
              <a:rPr lang="en-GB" sz="4000" b="1" dirty="0" smtClean="0">
                <a:latin typeface="Segoe Script" panose="030B0504020000000003" pitchFamily="66" charset="0"/>
              </a:rPr>
              <a:t>(1918) </a:t>
            </a:r>
            <a:endParaRPr lang="en-GB" sz="5400" b="1" dirty="0">
              <a:latin typeface="Segoe Script" panose="030B0504020000000003" pitchFamily="66" charset="0"/>
            </a:endParaRPr>
          </a:p>
        </p:txBody>
      </p:sp>
      <p:pic>
        <p:nvPicPr>
          <p:cNvPr id="2052" name="Picture 4" descr="Over the Top (painting)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089" y="1250224"/>
            <a:ext cx="7407821" cy="5469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5131" y="1867989"/>
            <a:ext cx="2011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latin typeface="Arial Rounded MT Bold" panose="020F0704030504030204" pitchFamily="34" charset="0"/>
              </a:rPr>
              <a:t>What are the main colours used in the painting?</a:t>
            </a:r>
          </a:p>
          <a:p>
            <a:endParaRPr lang="en-GB" sz="2400" i="1" dirty="0" smtClean="0">
              <a:latin typeface="Arial Rounded MT Bold" panose="020F0704030504030204" pitchFamily="34" charset="0"/>
            </a:endParaRPr>
          </a:p>
          <a:p>
            <a:r>
              <a:rPr lang="en-GB" sz="2400" i="1" dirty="0" smtClean="0">
                <a:latin typeface="Arial Rounded MT Bold" panose="020F0704030504030204" pitchFamily="34" charset="0"/>
              </a:rPr>
              <a:t>Are they primary, secondary or tertiary? </a:t>
            </a:r>
            <a:endParaRPr lang="en-GB" sz="2400" i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021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b="1" u="sng" dirty="0">
                <a:latin typeface="Bernard MT Condensed" panose="02050806060905020404" pitchFamily="18" charset="0"/>
              </a:rPr>
              <a:t>Your </a:t>
            </a:r>
            <a:r>
              <a:rPr lang="en-GB" sz="7200" b="1" u="sng" dirty="0" smtClean="0">
                <a:latin typeface="Bernard MT Condensed" panose="02050806060905020404" pitchFamily="18" charset="0"/>
              </a:rPr>
              <a:t>Task</a:t>
            </a:r>
            <a:endParaRPr lang="en-GB" sz="7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852" y="1459502"/>
            <a:ext cx="8996296" cy="524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93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0126" y="299403"/>
            <a:ext cx="9144000" cy="3867648"/>
          </a:xfrm>
        </p:spPr>
        <p:txBody>
          <a:bodyPr>
            <a:normAutofit/>
          </a:bodyPr>
          <a:lstStyle/>
          <a:p>
            <a:r>
              <a:rPr lang="en-GB" b="1" u="sng" dirty="0" smtClean="0"/>
              <a:t>WALT: </a:t>
            </a:r>
            <a:r>
              <a:rPr lang="en-US" b="1" u="sng" dirty="0" smtClean="0"/>
              <a:t> Understand how to create shades and tints by mixing </a:t>
            </a:r>
            <a:r>
              <a:rPr lang="en-US" b="1" u="sng" dirty="0" err="1" smtClean="0"/>
              <a:t>colours</a:t>
            </a:r>
            <a:r>
              <a:rPr lang="en-US" b="1" u="sng" dirty="0" smtClean="0"/>
              <a:t> </a:t>
            </a:r>
            <a:r>
              <a:rPr lang="en-GB" b="1" u="sng" dirty="0"/>
              <a:t/>
            </a:r>
            <a:br>
              <a:rPr lang="en-GB" b="1" u="sng" dirty="0"/>
            </a:br>
            <a:r>
              <a:rPr lang="en-GB" b="1" u="sng" dirty="0" smtClean="0"/>
              <a:t> </a:t>
            </a:r>
            <a:endParaRPr lang="en-GB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579222"/>
            <a:ext cx="110250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3399"/>
                </a:solidFill>
                <a:latin typeface="Arial Rounded MT Bold" panose="020F0704030504030204" pitchFamily="34" charset="0"/>
              </a:rPr>
              <a:t>I </a:t>
            </a:r>
            <a:r>
              <a:rPr lang="en-US" sz="3200" b="1" dirty="0">
                <a:solidFill>
                  <a:srgbClr val="FF3399"/>
                </a:solidFill>
                <a:latin typeface="Arial Rounded MT Bold" panose="020F0704030504030204" pitchFamily="34" charset="0"/>
              </a:rPr>
              <a:t>understand what a shade and a tint is </a:t>
            </a:r>
            <a:endParaRPr lang="en-GB" sz="3200" b="1" dirty="0">
              <a:solidFill>
                <a:srgbClr val="FF3399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sz="3200" b="1" dirty="0">
                <a:solidFill>
                  <a:srgbClr val="FF3399"/>
                </a:solidFill>
                <a:latin typeface="Arial Rounded MT Bold" panose="020F0704030504030204" pitchFamily="34" charset="0"/>
              </a:rPr>
              <a:t> </a:t>
            </a:r>
            <a:endParaRPr lang="en-GB" sz="3200" b="1" dirty="0">
              <a:solidFill>
                <a:srgbClr val="FF3399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sz="3200" b="1" dirty="0">
                <a:solidFill>
                  <a:srgbClr val="FF3399"/>
                </a:solidFill>
                <a:latin typeface="Arial Rounded MT Bold" panose="020F0704030504030204" pitchFamily="34" charset="0"/>
              </a:rPr>
              <a:t> </a:t>
            </a:r>
            <a:r>
              <a:rPr lang="en-US" sz="3200" b="1" dirty="0" smtClean="0">
                <a:solidFill>
                  <a:srgbClr val="FF3399"/>
                </a:solidFill>
                <a:latin typeface="Arial Rounded MT Bold" panose="020F0704030504030204" pitchFamily="34" charset="0"/>
              </a:rPr>
              <a:t>I </a:t>
            </a:r>
            <a:r>
              <a:rPr lang="en-US" sz="3200" b="1" dirty="0">
                <a:solidFill>
                  <a:srgbClr val="FF3399"/>
                </a:solidFill>
                <a:latin typeface="Arial Rounded MT Bold" panose="020F0704030504030204" pitchFamily="34" charset="0"/>
              </a:rPr>
              <a:t>can experiment with making shades and tints</a:t>
            </a:r>
            <a:endParaRPr lang="en-GB" sz="3200" b="1" dirty="0">
              <a:solidFill>
                <a:srgbClr val="FF3399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sz="3200" b="1" dirty="0">
                <a:solidFill>
                  <a:srgbClr val="FF3399"/>
                </a:solidFill>
                <a:latin typeface="Arial Rounded MT Bold" panose="020F0704030504030204" pitchFamily="34" charset="0"/>
              </a:rPr>
              <a:t> </a:t>
            </a:r>
            <a:endParaRPr lang="en-GB" sz="3200" b="1" dirty="0">
              <a:solidFill>
                <a:srgbClr val="FF3399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FF3399"/>
                </a:solidFill>
                <a:latin typeface="Arial Rounded MT Bold" panose="020F0704030504030204" pitchFamily="34" charset="0"/>
              </a:rPr>
              <a:t>I </a:t>
            </a:r>
            <a:r>
              <a:rPr lang="en-US" sz="3200" b="1" dirty="0">
                <a:solidFill>
                  <a:srgbClr val="FF3399"/>
                </a:solidFill>
                <a:latin typeface="Arial Rounded MT Bold" panose="020F0704030504030204" pitchFamily="34" charset="0"/>
              </a:rPr>
              <a:t>can record how to make a shade or tint so I can repeat the process in the future</a:t>
            </a:r>
            <a:endParaRPr lang="en-GB" sz="3200" b="1" dirty="0">
              <a:solidFill>
                <a:srgbClr val="FF3399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918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Arial Black" panose="020B0A04020102020204" pitchFamily="34" charset="0"/>
              </a:rPr>
              <a:t>Vocabulary</a:t>
            </a:r>
            <a:r>
              <a:rPr lang="en-GB" dirty="0" smtClean="0">
                <a:latin typeface="Arial Black" panose="020B0A04020102020204" pitchFamily="34" charset="0"/>
              </a:rPr>
              <a:t/>
            </a:r>
            <a:br>
              <a:rPr lang="en-GB" dirty="0" smtClean="0">
                <a:latin typeface="Arial Black" panose="020B0A04020102020204" pitchFamily="34" charset="0"/>
              </a:rPr>
            </a:b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3406"/>
            <a:ext cx="10515600" cy="5053557"/>
          </a:xfrm>
        </p:spPr>
        <p:txBody>
          <a:bodyPr>
            <a:normAutofit fontScale="92500" lnSpcReduction="10000"/>
          </a:bodyPr>
          <a:lstStyle/>
          <a:p>
            <a:r>
              <a:rPr lang="en-US" sz="3400" dirty="0" smtClean="0">
                <a:solidFill>
                  <a:srgbClr val="00B050"/>
                </a:solidFill>
              </a:rPr>
              <a:t>paint</a:t>
            </a:r>
            <a:endParaRPr lang="en-GB" sz="3400" dirty="0">
              <a:solidFill>
                <a:srgbClr val="00B050"/>
              </a:solidFill>
            </a:endParaRPr>
          </a:p>
          <a:p>
            <a:r>
              <a:rPr lang="en-US" sz="3400" dirty="0">
                <a:solidFill>
                  <a:srgbClr val="00B050"/>
                </a:solidFill>
              </a:rPr>
              <a:t>canvas</a:t>
            </a:r>
            <a:endParaRPr lang="en-GB" sz="3400" dirty="0">
              <a:solidFill>
                <a:srgbClr val="00B050"/>
              </a:solidFill>
            </a:endParaRPr>
          </a:p>
          <a:p>
            <a:r>
              <a:rPr lang="en-US" sz="3400" dirty="0">
                <a:solidFill>
                  <a:srgbClr val="00B050"/>
                </a:solidFill>
              </a:rPr>
              <a:t>precision</a:t>
            </a:r>
            <a:endParaRPr lang="en-GB" sz="3400" dirty="0">
              <a:solidFill>
                <a:srgbClr val="00B050"/>
              </a:solidFill>
            </a:endParaRPr>
          </a:p>
          <a:p>
            <a:r>
              <a:rPr lang="en-US" sz="3400" dirty="0">
                <a:solidFill>
                  <a:srgbClr val="00B050"/>
                </a:solidFill>
              </a:rPr>
              <a:t>detail</a:t>
            </a:r>
            <a:endParaRPr lang="en-GB" sz="3400" dirty="0">
              <a:solidFill>
                <a:srgbClr val="00B050"/>
              </a:solidFill>
            </a:endParaRPr>
          </a:p>
          <a:p>
            <a:r>
              <a:rPr lang="en-US" sz="3400" dirty="0">
                <a:solidFill>
                  <a:srgbClr val="00B050"/>
                </a:solidFill>
              </a:rPr>
              <a:t>sketch</a:t>
            </a:r>
            <a:endParaRPr lang="en-GB" sz="3400" dirty="0">
              <a:solidFill>
                <a:srgbClr val="00B050"/>
              </a:solidFill>
            </a:endParaRPr>
          </a:p>
          <a:p>
            <a:r>
              <a:rPr lang="en-US" sz="3400" dirty="0" smtClean="0">
                <a:solidFill>
                  <a:srgbClr val="00B050"/>
                </a:solidFill>
              </a:rPr>
              <a:t>viewpoint</a:t>
            </a:r>
            <a:endParaRPr lang="en-GB" sz="3400" dirty="0">
              <a:solidFill>
                <a:srgbClr val="00B050"/>
              </a:solidFill>
            </a:endParaRPr>
          </a:p>
          <a:p>
            <a:r>
              <a:rPr lang="en-US" sz="3400" dirty="0" err="1">
                <a:solidFill>
                  <a:srgbClr val="00B050"/>
                </a:solidFill>
              </a:rPr>
              <a:t>colour</a:t>
            </a:r>
            <a:r>
              <a:rPr lang="en-US" sz="3400" dirty="0">
                <a:solidFill>
                  <a:srgbClr val="00B050"/>
                </a:solidFill>
              </a:rPr>
              <a:t> mixing </a:t>
            </a:r>
            <a:endParaRPr lang="en-GB" sz="3400" dirty="0">
              <a:solidFill>
                <a:srgbClr val="00B050"/>
              </a:solidFill>
            </a:endParaRPr>
          </a:p>
          <a:p>
            <a:r>
              <a:rPr lang="en-GB" sz="3400" dirty="0">
                <a:solidFill>
                  <a:srgbClr val="00B050"/>
                </a:solidFill>
              </a:rPr>
              <a:t>s</a:t>
            </a:r>
            <a:r>
              <a:rPr lang="en-GB" sz="3400" dirty="0" smtClean="0">
                <a:solidFill>
                  <a:srgbClr val="00B050"/>
                </a:solidFill>
              </a:rPr>
              <a:t>hade</a:t>
            </a:r>
          </a:p>
          <a:p>
            <a:r>
              <a:rPr lang="en-GB" sz="3400" dirty="0">
                <a:solidFill>
                  <a:srgbClr val="00B050"/>
                </a:solidFill>
              </a:rPr>
              <a:t>t</a:t>
            </a:r>
            <a:r>
              <a:rPr lang="en-GB" sz="3400" dirty="0" smtClean="0">
                <a:solidFill>
                  <a:srgbClr val="00B050"/>
                </a:solidFill>
              </a:rPr>
              <a:t>int</a:t>
            </a:r>
          </a:p>
          <a:p>
            <a:r>
              <a:rPr lang="en-GB" sz="3400" dirty="0" smtClean="0">
                <a:solidFill>
                  <a:srgbClr val="00B050"/>
                </a:solidFill>
              </a:rPr>
              <a:t>tone</a:t>
            </a:r>
            <a:endParaRPr lang="en-GB" sz="3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138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2697" y="954927"/>
            <a:ext cx="3918858" cy="51062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>
                <a:latin typeface="Arial Rounded MT Bold" panose="020F0704030504030204" pitchFamily="34" charset="0"/>
              </a:rPr>
              <a:t>What do you already </a:t>
            </a:r>
            <a:r>
              <a:rPr lang="en-US" i="1" dirty="0" smtClean="0">
                <a:latin typeface="Arial Rounded MT Bold" panose="020F0704030504030204" pitchFamily="34" charset="0"/>
              </a:rPr>
              <a:t>know?</a:t>
            </a:r>
            <a:endParaRPr lang="en-GB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n-US" i="1" dirty="0">
                <a:latin typeface="Arial Rounded MT Bold" panose="020F0704030504030204" pitchFamily="34" charset="0"/>
              </a:rPr>
              <a:t>Primary </a:t>
            </a:r>
            <a:r>
              <a:rPr lang="en-US" i="1" dirty="0" err="1">
                <a:latin typeface="Arial Rounded MT Bold" panose="020F0704030504030204" pitchFamily="34" charset="0"/>
              </a:rPr>
              <a:t>colours</a:t>
            </a:r>
            <a:r>
              <a:rPr lang="en-US" i="1" dirty="0" smtClean="0">
                <a:latin typeface="Arial Rounded MT Bold" panose="020F0704030504030204" pitchFamily="34" charset="0"/>
              </a:rPr>
              <a:t>?</a:t>
            </a:r>
          </a:p>
          <a:p>
            <a:pPr marL="0" indent="0" algn="ctr">
              <a:buNone/>
            </a:pPr>
            <a:r>
              <a:rPr lang="en-US" i="1" dirty="0" smtClean="0">
                <a:latin typeface="Arial Rounded MT Bold" panose="020F070403050403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i="1" dirty="0" smtClean="0">
                <a:latin typeface="Arial Rounded MT Bold" panose="020F0704030504030204" pitchFamily="34" charset="0"/>
              </a:rPr>
              <a:t>How </a:t>
            </a:r>
            <a:r>
              <a:rPr lang="en-US" i="1" dirty="0">
                <a:latin typeface="Arial Rounded MT Bold" panose="020F0704030504030204" pitchFamily="34" charset="0"/>
              </a:rPr>
              <a:t>do we make secondary </a:t>
            </a:r>
            <a:r>
              <a:rPr lang="en-US" i="1" dirty="0" err="1">
                <a:latin typeface="Arial Rounded MT Bold" panose="020F0704030504030204" pitchFamily="34" charset="0"/>
              </a:rPr>
              <a:t>colours</a:t>
            </a:r>
            <a:r>
              <a:rPr lang="en-US" i="1" dirty="0">
                <a:latin typeface="Arial Rounded MT Bold" panose="020F0704030504030204" pitchFamily="34" charset="0"/>
              </a:rPr>
              <a:t>?</a:t>
            </a:r>
            <a:endParaRPr lang="en-GB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endParaRPr lang="en-US" i="1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Arial Rounded MT Bold" panose="020F0704030504030204" pitchFamily="34" charset="0"/>
              </a:rPr>
              <a:t>What </a:t>
            </a:r>
            <a:r>
              <a:rPr lang="en-US" i="1" dirty="0">
                <a:latin typeface="Arial Rounded MT Bold" panose="020F0704030504030204" pitchFamily="34" charset="0"/>
              </a:rPr>
              <a:t>happens when we mix these </a:t>
            </a:r>
            <a:r>
              <a:rPr lang="en-US" i="1" dirty="0" err="1">
                <a:latin typeface="Arial Rounded MT Bold" panose="020F0704030504030204" pitchFamily="34" charset="0"/>
              </a:rPr>
              <a:t>colours</a:t>
            </a:r>
            <a:r>
              <a:rPr lang="en-US" i="1" dirty="0">
                <a:latin typeface="Arial Rounded MT Bold" panose="020F0704030504030204" pitchFamily="34" charset="0"/>
              </a:rPr>
              <a:t>?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Primary, Secondary and Tertiary - Colour The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696" y="249532"/>
            <a:ext cx="6284414" cy="628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108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 smtClean="0">
                <a:latin typeface="Arial Rounded MT Bold" panose="020F0704030504030204" pitchFamily="34" charset="0"/>
              </a:rPr>
              <a:t>Quick Quiz!</a:t>
            </a:r>
            <a:endParaRPr lang="en-GB" sz="5400" b="1" u="sng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5848" y="1518829"/>
            <a:ext cx="7793559" cy="511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Oval 1"/>
          <p:cNvSpPr>
            <a:spLocks/>
          </p:cNvSpPr>
          <p:nvPr/>
        </p:nvSpPr>
        <p:spPr bwMode="auto">
          <a:xfrm>
            <a:off x="9426773" y="937617"/>
            <a:ext cx="830461" cy="830461"/>
          </a:xfrm>
          <a:prstGeom prst="ellipse">
            <a:avLst/>
          </a:prstGeom>
          <a:solidFill>
            <a:srgbClr val="B3B3B3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10" name="Oval 2"/>
          <p:cNvSpPr>
            <a:spLocks/>
          </p:cNvSpPr>
          <p:nvPr/>
        </p:nvSpPr>
        <p:spPr bwMode="auto">
          <a:xfrm>
            <a:off x="9426773" y="1910953"/>
            <a:ext cx="830461" cy="830461"/>
          </a:xfrm>
          <a:prstGeom prst="ellipse">
            <a:avLst/>
          </a:prstGeom>
          <a:solidFill>
            <a:srgbClr val="B3B3B3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11" name="Oval 3"/>
          <p:cNvSpPr>
            <a:spLocks/>
          </p:cNvSpPr>
          <p:nvPr/>
        </p:nvSpPr>
        <p:spPr bwMode="auto">
          <a:xfrm>
            <a:off x="9426773" y="2884289"/>
            <a:ext cx="830461" cy="830461"/>
          </a:xfrm>
          <a:prstGeom prst="ellipse">
            <a:avLst/>
          </a:prstGeom>
          <a:solidFill>
            <a:srgbClr val="B3B3B3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12" name="Oval 4"/>
          <p:cNvSpPr>
            <a:spLocks/>
          </p:cNvSpPr>
          <p:nvPr/>
        </p:nvSpPr>
        <p:spPr bwMode="auto">
          <a:xfrm>
            <a:off x="9426773" y="3830836"/>
            <a:ext cx="830461" cy="830461"/>
          </a:xfrm>
          <a:prstGeom prst="ellipse">
            <a:avLst/>
          </a:prstGeom>
          <a:solidFill>
            <a:srgbClr val="B3B3B3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13" name="Oval 5"/>
          <p:cNvSpPr>
            <a:spLocks/>
          </p:cNvSpPr>
          <p:nvPr/>
        </p:nvSpPr>
        <p:spPr bwMode="auto">
          <a:xfrm>
            <a:off x="9426773" y="4786312"/>
            <a:ext cx="830461" cy="830461"/>
          </a:xfrm>
          <a:prstGeom prst="ellipse">
            <a:avLst/>
          </a:prstGeom>
          <a:solidFill>
            <a:srgbClr val="B3B3B3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14" name="Rectangle 6"/>
          <p:cNvSpPr>
            <a:spLocks/>
          </p:cNvSpPr>
          <p:nvPr/>
        </p:nvSpPr>
        <p:spPr bwMode="auto">
          <a:xfrm>
            <a:off x="9673332" y="1024459"/>
            <a:ext cx="320602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?</a:t>
            </a:r>
          </a:p>
        </p:txBody>
      </p:sp>
      <p:sp>
        <p:nvSpPr>
          <p:cNvPr id="17415" name="Rectangle 7"/>
          <p:cNvSpPr>
            <a:spLocks/>
          </p:cNvSpPr>
          <p:nvPr/>
        </p:nvSpPr>
        <p:spPr bwMode="auto">
          <a:xfrm>
            <a:off x="9682262" y="2006725"/>
            <a:ext cx="320602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?</a:t>
            </a:r>
          </a:p>
        </p:txBody>
      </p:sp>
      <p:sp>
        <p:nvSpPr>
          <p:cNvPr id="17416" name="Rectangle 8"/>
          <p:cNvSpPr>
            <a:spLocks/>
          </p:cNvSpPr>
          <p:nvPr/>
        </p:nvSpPr>
        <p:spPr bwMode="auto">
          <a:xfrm>
            <a:off x="9673332" y="2953272"/>
            <a:ext cx="320602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?</a:t>
            </a:r>
          </a:p>
        </p:txBody>
      </p:sp>
      <p:sp>
        <p:nvSpPr>
          <p:cNvPr id="17417" name="Rectangle 9"/>
          <p:cNvSpPr>
            <a:spLocks/>
          </p:cNvSpPr>
          <p:nvPr/>
        </p:nvSpPr>
        <p:spPr bwMode="auto">
          <a:xfrm>
            <a:off x="9682262" y="3899818"/>
            <a:ext cx="320602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?</a:t>
            </a:r>
          </a:p>
        </p:txBody>
      </p:sp>
      <p:sp>
        <p:nvSpPr>
          <p:cNvPr id="17418" name="Rectangle 10"/>
          <p:cNvSpPr>
            <a:spLocks/>
          </p:cNvSpPr>
          <p:nvPr/>
        </p:nvSpPr>
        <p:spPr bwMode="auto">
          <a:xfrm>
            <a:off x="9673332" y="4855295"/>
            <a:ext cx="320602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?</a:t>
            </a:r>
          </a:p>
        </p:txBody>
      </p:sp>
      <p:sp>
        <p:nvSpPr>
          <p:cNvPr id="17419" name="Rectangle 11"/>
          <p:cNvSpPr>
            <a:spLocks/>
          </p:cNvSpPr>
          <p:nvPr/>
        </p:nvSpPr>
        <p:spPr bwMode="auto">
          <a:xfrm>
            <a:off x="1631156" y="6585644"/>
            <a:ext cx="8929688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125">
                <a:solidFill>
                  <a:srgbClr val="000000"/>
                </a:solidFill>
                <a:latin typeface="Avenir Heavy" charset="0"/>
                <a:cs typeface="Avenir Heavy" charset="0"/>
                <a:sym typeface="Avenir Heavy" charset="0"/>
              </a:rPr>
              <a:t>NUMERACY OBJECTIVE:</a:t>
            </a:r>
            <a:r>
              <a:rPr lang="en-US" altLang="en-US" sz="1125">
                <a:solidFill>
                  <a:srgbClr val="000000"/>
                </a:solidFill>
                <a:latin typeface="Avenir Book" charset="0"/>
                <a:cs typeface="Avenir Book" charset="0"/>
                <a:sym typeface="Avenir Book" charset="0"/>
              </a:rPr>
              <a:t> EXPERIMENT WITH RATIO TO CREATE DIFFERENT SHADES + TINTS</a:t>
            </a:r>
          </a:p>
        </p:txBody>
      </p:sp>
      <p:sp>
        <p:nvSpPr>
          <p:cNvPr id="17420" name="Rectangle 12"/>
          <p:cNvSpPr>
            <a:spLocks/>
          </p:cNvSpPr>
          <p:nvPr/>
        </p:nvSpPr>
        <p:spPr bwMode="auto">
          <a:xfrm>
            <a:off x="1631156" y="6264176"/>
            <a:ext cx="8929688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125">
                <a:solidFill>
                  <a:srgbClr val="000000"/>
                </a:solidFill>
                <a:latin typeface="Avenir Heavy" charset="0"/>
                <a:cs typeface="Avenir Heavy" charset="0"/>
                <a:sym typeface="Avenir Heavy" charset="0"/>
              </a:rPr>
              <a:t>LITERACY OBJECTIVE:</a:t>
            </a:r>
            <a:r>
              <a:rPr lang="en-US" altLang="en-US" sz="1125">
                <a:solidFill>
                  <a:srgbClr val="000000"/>
                </a:solidFill>
                <a:latin typeface="Avenir Book" charset="0"/>
                <a:cs typeface="Avenir Book" charset="0"/>
                <a:sym typeface="Avenir Book" charset="0"/>
              </a:rPr>
              <a:t> UNDERSTAND + APPLY THESE KEY WORDS... TERTIARY / TINT / SHADE</a:t>
            </a:r>
          </a:p>
        </p:txBody>
      </p:sp>
      <p:sp>
        <p:nvSpPr>
          <p:cNvPr id="17421" name="Rectangle 13"/>
          <p:cNvSpPr>
            <a:spLocks/>
          </p:cNvSpPr>
          <p:nvPr/>
        </p:nvSpPr>
        <p:spPr bwMode="auto">
          <a:xfrm>
            <a:off x="1631156" y="5942707"/>
            <a:ext cx="8929688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125">
                <a:solidFill>
                  <a:srgbClr val="000000"/>
                </a:solidFill>
                <a:latin typeface="Avenir Heavy" charset="0"/>
                <a:cs typeface="Avenir Heavy" charset="0"/>
                <a:sym typeface="Avenir Heavy" charset="0"/>
              </a:rPr>
              <a:t>LEARNING OBJECTIVE:</a:t>
            </a:r>
            <a:r>
              <a:rPr lang="en-US" altLang="en-US" sz="1125">
                <a:solidFill>
                  <a:srgbClr val="000000"/>
                </a:solidFill>
                <a:latin typeface="Avenir Book" charset="0"/>
                <a:cs typeface="Avenir Book" charset="0"/>
                <a:sym typeface="Avenir Book" charset="0"/>
              </a:rPr>
              <a:t> UNDERSTAND HOW TO CREATE TINTS + SHADES THROUGH MIXING COLOUR</a:t>
            </a:r>
          </a:p>
        </p:txBody>
      </p:sp>
      <p:sp>
        <p:nvSpPr>
          <p:cNvPr id="17422" name="Rectangle 14"/>
          <p:cNvSpPr>
            <a:spLocks/>
          </p:cNvSpPr>
          <p:nvPr/>
        </p:nvSpPr>
        <p:spPr bwMode="auto">
          <a:xfrm>
            <a:off x="1425774" y="6536531"/>
            <a:ext cx="9340453" cy="44648"/>
          </a:xfrm>
          <a:prstGeom prst="rect">
            <a:avLst/>
          </a:prstGeom>
          <a:solidFill>
            <a:schemeClr val="accent1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23" name="Rectangle 15"/>
          <p:cNvSpPr>
            <a:spLocks/>
          </p:cNvSpPr>
          <p:nvPr/>
        </p:nvSpPr>
        <p:spPr bwMode="auto">
          <a:xfrm>
            <a:off x="1425774" y="6215063"/>
            <a:ext cx="9340453" cy="44648"/>
          </a:xfrm>
          <a:prstGeom prst="rect">
            <a:avLst/>
          </a:prstGeom>
          <a:solidFill>
            <a:srgbClr val="B7B100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24" name="Rectangle 16"/>
          <p:cNvSpPr>
            <a:spLocks/>
          </p:cNvSpPr>
          <p:nvPr/>
        </p:nvSpPr>
        <p:spPr bwMode="auto">
          <a:xfrm>
            <a:off x="1425774" y="5893594"/>
            <a:ext cx="9340453" cy="44648"/>
          </a:xfrm>
          <a:prstGeom prst="rect">
            <a:avLst/>
          </a:prstGeom>
          <a:solidFill>
            <a:srgbClr val="1A1A1A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25" name="Rectangle 17"/>
          <p:cNvSpPr>
            <a:spLocks/>
          </p:cNvSpPr>
          <p:nvPr/>
        </p:nvSpPr>
        <p:spPr bwMode="auto">
          <a:xfrm>
            <a:off x="1692548" y="165599"/>
            <a:ext cx="5747343" cy="588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defTabSz="642915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375">
                <a:solidFill>
                  <a:srgbClr val="343434"/>
                </a:solidFill>
                <a:latin typeface="Avenir Heavy" charset="0"/>
                <a:cs typeface="Avenir Heavy" charset="0"/>
                <a:sym typeface="Avenir Heavy" charset="0"/>
              </a:rPr>
              <a:t>TERTIARY COLOUR WHEEL</a:t>
            </a:r>
          </a:p>
          <a:p>
            <a:pPr defTabSz="642915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6">
                <a:solidFill>
                  <a:srgbClr val="343434"/>
                </a:solidFill>
                <a:latin typeface="Avenir Book" charset="0"/>
                <a:cs typeface="Avenir Book" charset="0"/>
                <a:sym typeface="Avenir Book" charset="0"/>
              </a:rPr>
              <a:t>PRIMARY COLOUR + SECONDARY COLOUR = </a:t>
            </a:r>
            <a:r>
              <a:rPr lang="en-US" altLang="en-US" sz="1406" u="sng">
                <a:solidFill>
                  <a:srgbClr val="343434"/>
                </a:solidFill>
                <a:latin typeface="Avenir Book" charset="0"/>
                <a:cs typeface="Avenir Book" charset="0"/>
                <a:sym typeface="Avenir Book" charset="0"/>
              </a:rPr>
              <a:t>TERTIARY</a:t>
            </a:r>
            <a:r>
              <a:rPr lang="en-US" altLang="en-US" sz="1406">
                <a:solidFill>
                  <a:srgbClr val="343434"/>
                </a:solidFill>
                <a:latin typeface="Avenir Book" charset="0"/>
                <a:cs typeface="Avenir Book" charset="0"/>
                <a:sym typeface="Avenir Book" charset="0"/>
              </a:rPr>
              <a:t> COLOUR</a:t>
            </a:r>
          </a:p>
        </p:txBody>
      </p:sp>
      <p:pic>
        <p:nvPicPr>
          <p:cNvPr id="17426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9" y="892969"/>
            <a:ext cx="6572250" cy="4779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7" name="Rectangle 19"/>
          <p:cNvSpPr>
            <a:spLocks/>
          </p:cNvSpPr>
          <p:nvPr/>
        </p:nvSpPr>
        <p:spPr bwMode="auto">
          <a:xfrm>
            <a:off x="4282902" y="1194123"/>
            <a:ext cx="384722" cy="692497"/>
          </a:xfrm>
          <a:prstGeom prst="rect">
            <a:avLst/>
          </a:prstGeom>
          <a:noFill/>
          <a:ln>
            <a:noFill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E6E6E6"/>
                </a:solidFill>
                <a:latin typeface="Avenir Book" charset="0"/>
                <a:cs typeface="Avenir Book" charset="0"/>
                <a:sym typeface="Avenir Book" charset="0"/>
              </a:rPr>
              <a:t>P</a:t>
            </a:r>
          </a:p>
        </p:txBody>
      </p:sp>
      <p:sp>
        <p:nvSpPr>
          <p:cNvPr id="17428" name="Rectangle 20"/>
          <p:cNvSpPr>
            <a:spLocks/>
          </p:cNvSpPr>
          <p:nvPr/>
        </p:nvSpPr>
        <p:spPr bwMode="auto">
          <a:xfrm>
            <a:off x="5175871" y="4257006"/>
            <a:ext cx="384722" cy="692497"/>
          </a:xfrm>
          <a:prstGeom prst="rect">
            <a:avLst/>
          </a:prstGeom>
          <a:noFill/>
          <a:ln>
            <a:noFill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E6E6E6"/>
                </a:solidFill>
                <a:latin typeface="Avenir Book" charset="0"/>
                <a:cs typeface="Avenir Book" charset="0"/>
                <a:sym typeface="Avenir Book" charset="0"/>
              </a:rPr>
              <a:t>P</a:t>
            </a:r>
          </a:p>
        </p:txBody>
      </p:sp>
      <p:sp>
        <p:nvSpPr>
          <p:cNvPr id="17429" name="Rectangle 21"/>
          <p:cNvSpPr>
            <a:spLocks/>
          </p:cNvSpPr>
          <p:nvPr/>
        </p:nvSpPr>
        <p:spPr bwMode="auto">
          <a:xfrm>
            <a:off x="1996902" y="3399756"/>
            <a:ext cx="384722" cy="692497"/>
          </a:xfrm>
          <a:prstGeom prst="rect">
            <a:avLst/>
          </a:prstGeom>
          <a:noFill/>
          <a:ln>
            <a:noFill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E6E6E6"/>
                </a:solidFill>
                <a:latin typeface="Avenir Book" charset="0"/>
                <a:cs typeface="Avenir Book" charset="0"/>
                <a:sym typeface="Avenir Book" charset="0"/>
              </a:rPr>
              <a:t>P</a:t>
            </a:r>
          </a:p>
        </p:txBody>
      </p:sp>
      <p:sp>
        <p:nvSpPr>
          <p:cNvPr id="17430" name="Rectangle 22"/>
          <p:cNvSpPr>
            <a:spLocks/>
          </p:cNvSpPr>
          <p:nvPr/>
        </p:nvSpPr>
        <p:spPr bwMode="auto">
          <a:xfrm>
            <a:off x="2560030" y="1658467"/>
            <a:ext cx="384722" cy="692497"/>
          </a:xfrm>
          <a:prstGeom prst="rect">
            <a:avLst/>
          </a:prstGeom>
          <a:noFill/>
          <a:ln>
            <a:noFill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E6E6E6"/>
                </a:solidFill>
                <a:latin typeface="Avenir Book" charset="0"/>
                <a:cs typeface="Avenir Book" charset="0"/>
                <a:sym typeface="Avenir Book" charset="0"/>
              </a:rPr>
              <a:t>S</a:t>
            </a:r>
          </a:p>
        </p:txBody>
      </p:sp>
      <p:sp>
        <p:nvSpPr>
          <p:cNvPr id="17431" name="Rectangle 23"/>
          <p:cNvSpPr>
            <a:spLocks/>
          </p:cNvSpPr>
          <p:nvPr/>
        </p:nvSpPr>
        <p:spPr bwMode="auto">
          <a:xfrm>
            <a:off x="5587194" y="2435350"/>
            <a:ext cx="384722" cy="692497"/>
          </a:xfrm>
          <a:prstGeom prst="rect">
            <a:avLst/>
          </a:prstGeom>
          <a:noFill/>
          <a:ln>
            <a:noFill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E6E6E6"/>
                </a:solidFill>
                <a:latin typeface="Avenir Book" charset="0"/>
                <a:cs typeface="Avenir Book" charset="0"/>
                <a:sym typeface="Avenir Book" charset="0"/>
              </a:rPr>
              <a:t>S</a:t>
            </a:r>
          </a:p>
        </p:txBody>
      </p:sp>
      <p:sp>
        <p:nvSpPr>
          <p:cNvPr id="17432" name="Rectangle 24"/>
          <p:cNvSpPr>
            <a:spLocks/>
          </p:cNvSpPr>
          <p:nvPr/>
        </p:nvSpPr>
        <p:spPr bwMode="auto">
          <a:xfrm>
            <a:off x="3345842" y="4739209"/>
            <a:ext cx="384722" cy="692497"/>
          </a:xfrm>
          <a:prstGeom prst="rect">
            <a:avLst/>
          </a:prstGeom>
          <a:noFill/>
          <a:ln>
            <a:noFill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E6E6E6"/>
                </a:solidFill>
                <a:latin typeface="Avenir Book" charset="0"/>
                <a:cs typeface="Avenir Book" charset="0"/>
                <a:sym typeface="Avenir Book" charset="0"/>
              </a:rPr>
              <a:t>S</a:t>
            </a:r>
          </a:p>
        </p:txBody>
      </p:sp>
      <p:sp>
        <p:nvSpPr>
          <p:cNvPr id="17433" name="Rectangle 25"/>
          <p:cNvSpPr>
            <a:spLocks/>
          </p:cNvSpPr>
          <p:nvPr/>
        </p:nvSpPr>
        <p:spPr bwMode="auto">
          <a:xfrm>
            <a:off x="4298932" y="4739209"/>
            <a:ext cx="352661" cy="692497"/>
          </a:xfrm>
          <a:prstGeom prst="rect">
            <a:avLst/>
          </a:prstGeom>
          <a:noFill/>
          <a:ln>
            <a:noFill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E6E6E6"/>
                </a:solidFill>
                <a:latin typeface="Avenir Book" charset="0"/>
                <a:cs typeface="Avenir Book" charset="0"/>
                <a:sym typeface="Avenir Book" charset="0"/>
              </a:rPr>
              <a:t>T</a:t>
            </a:r>
          </a:p>
        </p:txBody>
      </p:sp>
      <p:sp>
        <p:nvSpPr>
          <p:cNvPr id="17434" name="Rectangle 26"/>
          <p:cNvSpPr>
            <a:spLocks/>
          </p:cNvSpPr>
          <p:nvPr/>
        </p:nvSpPr>
        <p:spPr bwMode="auto">
          <a:xfrm>
            <a:off x="5602666" y="3399756"/>
            <a:ext cx="352661" cy="692497"/>
          </a:xfrm>
          <a:prstGeom prst="rect">
            <a:avLst/>
          </a:prstGeom>
          <a:noFill/>
          <a:ln>
            <a:noFill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E6E6E6"/>
                </a:solidFill>
                <a:latin typeface="Avenir Book" charset="0"/>
                <a:cs typeface="Avenir Book" charset="0"/>
                <a:sym typeface="Avenir Book" charset="0"/>
              </a:rPr>
              <a:t>T</a:t>
            </a:r>
          </a:p>
        </p:txBody>
      </p:sp>
      <p:sp>
        <p:nvSpPr>
          <p:cNvPr id="17435" name="Rectangle 27"/>
          <p:cNvSpPr>
            <a:spLocks/>
          </p:cNvSpPr>
          <p:nvPr/>
        </p:nvSpPr>
        <p:spPr bwMode="auto">
          <a:xfrm>
            <a:off x="5040096" y="1658467"/>
            <a:ext cx="352661" cy="692497"/>
          </a:xfrm>
          <a:prstGeom prst="rect">
            <a:avLst/>
          </a:prstGeom>
          <a:noFill/>
          <a:ln>
            <a:noFill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E6E6E6"/>
                </a:solidFill>
                <a:latin typeface="Avenir Book" charset="0"/>
                <a:cs typeface="Avenir Book" charset="0"/>
                <a:sym typeface="Avenir Book" charset="0"/>
              </a:rPr>
              <a:t>T</a:t>
            </a:r>
          </a:p>
        </p:txBody>
      </p:sp>
      <p:sp>
        <p:nvSpPr>
          <p:cNvPr id="17436" name="Rectangle 28"/>
          <p:cNvSpPr>
            <a:spLocks/>
          </p:cNvSpPr>
          <p:nvPr/>
        </p:nvSpPr>
        <p:spPr bwMode="auto">
          <a:xfrm>
            <a:off x="3361315" y="1194123"/>
            <a:ext cx="352661" cy="692497"/>
          </a:xfrm>
          <a:prstGeom prst="rect">
            <a:avLst/>
          </a:prstGeom>
          <a:noFill/>
          <a:ln>
            <a:noFill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E6E6E6"/>
                </a:solidFill>
                <a:latin typeface="Avenir Book" charset="0"/>
                <a:cs typeface="Avenir Book" charset="0"/>
                <a:sym typeface="Avenir Book" charset="0"/>
              </a:rPr>
              <a:t>T</a:t>
            </a:r>
          </a:p>
        </p:txBody>
      </p:sp>
      <p:sp>
        <p:nvSpPr>
          <p:cNvPr id="17437" name="Rectangle 29"/>
          <p:cNvSpPr>
            <a:spLocks/>
          </p:cNvSpPr>
          <p:nvPr/>
        </p:nvSpPr>
        <p:spPr bwMode="auto">
          <a:xfrm>
            <a:off x="2012932" y="2497857"/>
            <a:ext cx="352661" cy="692497"/>
          </a:xfrm>
          <a:prstGeom prst="rect">
            <a:avLst/>
          </a:prstGeom>
          <a:noFill/>
          <a:ln>
            <a:noFill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E6E6E6"/>
                </a:solidFill>
                <a:latin typeface="Avenir Book" charset="0"/>
                <a:cs typeface="Avenir Book" charset="0"/>
                <a:sym typeface="Avenir Book" charset="0"/>
              </a:rPr>
              <a:t>T</a:t>
            </a:r>
          </a:p>
        </p:txBody>
      </p:sp>
      <p:sp>
        <p:nvSpPr>
          <p:cNvPr id="17438" name="Rectangle 30"/>
          <p:cNvSpPr>
            <a:spLocks/>
          </p:cNvSpPr>
          <p:nvPr/>
        </p:nvSpPr>
        <p:spPr bwMode="auto">
          <a:xfrm>
            <a:off x="2477276" y="4319514"/>
            <a:ext cx="352661" cy="692497"/>
          </a:xfrm>
          <a:prstGeom prst="rect">
            <a:avLst/>
          </a:prstGeom>
          <a:noFill/>
          <a:ln>
            <a:noFill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E6E6E6"/>
                </a:solidFill>
                <a:latin typeface="Avenir Book" charset="0"/>
                <a:cs typeface="Avenir Book" charset="0"/>
                <a:sym typeface="Avenir Book" charset="0"/>
              </a:rPr>
              <a:t>T</a:t>
            </a:r>
          </a:p>
        </p:txBody>
      </p:sp>
      <p:sp>
        <p:nvSpPr>
          <p:cNvPr id="17439" name="Oval 31"/>
          <p:cNvSpPr>
            <a:spLocks/>
          </p:cNvSpPr>
          <p:nvPr/>
        </p:nvSpPr>
        <p:spPr bwMode="auto">
          <a:xfrm>
            <a:off x="6578203" y="919758"/>
            <a:ext cx="830461" cy="830461"/>
          </a:xfrm>
          <a:prstGeom prst="ellipse">
            <a:avLst/>
          </a:prstGeom>
          <a:solidFill>
            <a:srgbClr val="D90B00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40" name="Oval 32"/>
          <p:cNvSpPr>
            <a:spLocks/>
          </p:cNvSpPr>
          <p:nvPr/>
        </p:nvSpPr>
        <p:spPr bwMode="auto">
          <a:xfrm>
            <a:off x="6578203" y="1893094"/>
            <a:ext cx="830461" cy="830461"/>
          </a:xfrm>
          <a:prstGeom prst="ellipse">
            <a:avLst/>
          </a:prstGeom>
          <a:solidFill>
            <a:srgbClr val="F3EB00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41" name="Oval 33"/>
          <p:cNvSpPr>
            <a:spLocks/>
          </p:cNvSpPr>
          <p:nvPr/>
        </p:nvSpPr>
        <p:spPr bwMode="auto">
          <a:xfrm>
            <a:off x="6578203" y="2866430"/>
            <a:ext cx="830461" cy="830461"/>
          </a:xfrm>
          <a:prstGeom prst="ellipse">
            <a:avLst/>
          </a:prstGeom>
          <a:solidFill>
            <a:srgbClr val="003DCC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42" name="Oval 34"/>
          <p:cNvSpPr>
            <a:spLocks/>
          </p:cNvSpPr>
          <p:nvPr/>
        </p:nvSpPr>
        <p:spPr bwMode="auto">
          <a:xfrm>
            <a:off x="6578203" y="3812977"/>
            <a:ext cx="830461" cy="830461"/>
          </a:xfrm>
          <a:prstGeom prst="ellipse">
            <a:avLst/>
          </a:prstGeom>
          <a:solidFill>
            <a:srgbClr val="FF5308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43" name="Oval 35"/>
          <p:cNvSpPr>
            <a:spLocks/>
          </p:cNvSpPr>
          <p:nvPr/>
        </p:nvSpPr>
        <p:spPr bwMode="auto">
          <a:xfrm>
            <a:off x="6578203" y="4768453"/>
            <a:ext cx="830461" cy="830461"/>
          </a:xfrm>
          <a:prstGeom prst="ellipse">
            <a:avLst/>
          </a:prstGeom>
          <a:solidFill>
            <a:srgbClr val="3B00A4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44" name="Oval 36"/>
          <p:cNvSpPr>
            <a:spLocks/>
          </p:cNvSpPr>
          <p:nvPr/>
        </p:nvSpPr>
        <p:spPr bwMode="auto">
          <a:xfrm>
            <a:off x="8024812" y="937617"/>
            <a:ext cx="830461" cy="830461"/>
          </a:xfrm>
          <a:prstGeom prst="ellipse">
            <a:avLst/>
          </a:prstGeom>
          <a:solidFill>
            <a:srgbClr val="3B00A4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45" name="Oval 37"/>
          <p:cNvSpPr>
            <a:spLocks/>
          </p:cNvSpPr>
          <p:nvPr/>
        </p:nvSpPr>
        <p:spPr bwMode="auto">
          <a:xfrm>
            <a:off x="8024812" y="1910953"/>
            <a:ext cx="830461" cy="830461"/>
          </a:xfrm>
          <a:prstGeom prst="ellipse">
            <a:avLst/>
          </a:prstGeom>
          <a:solidFill>
            <a:srgbClr val="558E28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46" name="Oval 38"/>
          <p:cNvSpPr>
            <a:spLocks/>
          </p:cNvSpPr>
          <p:nvPr/>
        </p:nvSpPr>
        <p:spPr bwMode="auto">
          <a:xfrm>
            <a:off x="8024812" y="2884289"/>
            <a:ext cx="830461" cy="830461"/>
          </a:xfrm>
          <a:prstGeom prst="ellipse">
            <a:avLst/>
          </a:prstGeom>
          <a:solidFill>
            <a:srgbClr val="558E28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47" name="Oval 39"/>
          <p:cNvSpPr>
            <a:spLocks/>
          </p:cNvSpPr>
          <p:nvPr/>
        </p:nvSpPr>
        <p:spPr bwMode="auto">
          <a:xfrm>
            <a:off x="8024812" y="3830836"/>
            <a:ext cx="830461" cy="830461"/>
          </a:xfrm>
          <a:prstGeom prst="ellipse">
            <a:avLst/>
          </a:prstGeom>
          <a:solidFill>
            <a:srgbClr val="F3EB00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48" name="Oval 40"/>
          <p:cNvSpPr>
            <a:spLocks/>
          </p:cNvSpPr>
          <p:nvPr/>
        </p:nvSpPr>
        <p:spPr bwMode="auto">
          <a:xfrm>
            <a:off x="8024812" y="4786312"/>
            <a:ext cx="830461" cy="830461"/>
          </a:xfrm>
          <a:prstGeom prst="ellipse">
            <a:avLst/>
          </a:prstGeom>
          <a:solidFill>
            <a:srgbClr val="0044FE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49" name="Oval 41"/>
          <p:cNvSpPr>
            <a:spLocks/>
          </p:cNvSpPr>
          <p:nvPr/>
        </p:nvSpPr>
        <p:spPr bwMode="auto">
          <a:xfrm>
            <a:off x="9426773" y="937617"/>
            <a:ext cx="830461" cy="830461"/>
          </a:xfrm>
          <a:prstGeom prst="ellipse">
            <a:avLst/>
          </a:prstGeom>
          <a:solidFill>
            <a:srgbClr val="8500AF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50" name="Oval 42"/>
          <p:cNvSpPr>
            <a:spLocks/>
          </p:cNvSpPr>
          <p:nvPr/>
        </p:nvSpPr>
        <p:spPr bwMode="auto">
          <a:xfrm>
            <a:off x="9426773" y="1910953"/>
            <a:ext cx="830461" cy="830461"/>
          </a:xfrm>
          <a:prstGeom prst="ellipse">
            <a:avLst/>
          </a:prstGeom>
          <a:solidFill>
            <a:srgbClr val="B7CA14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51" name="Oval 43"/>
          <p:cNvSpPr>
            <a:spLocks/>
          </p:cNvSpPr>
          <p:nvPr/>
        </p:nvSpPr>
        <p:spPr bwMode="auto">
          <a:xfrm>
            <a:off x="9426773" y="2884289"/>
            <a:ext cx="830461" cy="830461"/>
          </a:xfrm>
          <a:prstGeom prst="ellipse">
            <a:avLst/>
          </a:prstGeom>
          <a:solidFill>
            <a:srgbClr val="30D990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52" name="Oval 44"/>
          <p:cNvSpPr>
            <a:spLocks/>
          </p:cNvSpPr>
          <p:nvPr/>
        </p:nvSpPr>
        <p:spPr bwMode="auto">
          <a:xfrm>
            <a:off x="9426773" y="3830836"/>
            <a:ext cx="830461" cy="830461"/>
          </a:xfrm>
          <a:prstGeom prst="ellipse">
            <a:avLst/>
          </a:prstGeom>
          <a:solidFill>
            <a:srgbClr val="FD9A00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53" name="Oval 45"/>
          <p:cNvSpPr>
            <a:spLocks/>
          </p:cNvSpPr>
          <p:nvPr/>
        </p:nvSpPr>
        <p:spPr bwMode="auto">
          <a:xfrm>
            <a:off x="9426773" y="4786312"/>
            <a:ext cx="830461" cy="830461"/>
          </a:xfrm>
          <a:prstGeom prst="ellipse">
            <a:avLst/>
          </a:prstGeom>
          <a:solidFill>
            <a:srgbClr val="723DFF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GB" sz="2953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7454" name="Rectangle 46"/>
          <p:cNvSpPr>
            <a:spLocks/>
          </p:cNvSpPr>
          <p:nvPr/>
        </p:nvSpPr>
        <p:spPr bwMode="auto">
          <a:xfrm>
            <a:off x="7566841" y="1033389"/>
            <a:ext cx="33663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+</a:t>
            </a:r>
          </a:p>
        </p:txBody>
      </p:sp>
      <p:sp>
        <p:nvSpPr>
          <p:cNvPr id="17455" name="Rectangle 47"/>
          <p:cNvSpPr>
            <a:spLocks/>
          </p:cNvSpPr>
          <p:nvPr/>
        </p:nvSpPr>
        <p:spPr bwMode="auto">
          <a:xfrm>
            <a:off x="7566841" y="1979936"/>
            <a:ext cx="33663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+</a:t>
            </a:r>
          </a:p>
        </p:txBody>
      </p:sp>
      <p:sp>
        <p:nvSpPr>
          <p:cNvPr id="17456" name="Rectangle 48"/>
          <p:cNvSpPr>
            <a:spLocks/>
          </p:cNvSpPr>
          <p:nvPr/>
        </p:nvSpPr>
        <p:spPr bwMode="auto">
          <a:xfrm>
            <a:off x="7557911" y="2953272"/>
            <a:ext cx="33663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+</a:t>
            </a:r>
          </a:p>
        </p:txBody>
      </p:sp>
      <p:sp>
        <p:nvSpPr>
          <p:cNvPr id="17457" name="Rectangle 49"/>
          <p:cNvSpPr>
            <a:spLocks/>
          </p:cNvSpPr>
          <p:nvPr/>
        </p:nvSpPr>
        <p:spPr bwMode="auto">
          <a:xfrm>
            <a:off x="7566841" y="3899818"/>
            <a:ext cx="33663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+</a:t>
            </a:r>
          </a:p>
        </p:txBody>
      </p:sp>
      <p:sp>
        <p:nvSpPr>
          <p:cNvPr id="17458" name="Rectangle 50"/>
          <p:cNvSpPr>
            <a:spLocks/>
          </p:cNvSpPr>
          <p:nvPr/>
        </p:nvSpPr>
        <p:spPr bwMode="auto">
          <a:xfrm>
            <a:off x="7566841" y="4855295"/>
            <a:ext cx="33663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+</a:t>
            </a:r>
          </a:p>
        </p:txBody>
      </p:sp>
      <p:sp>
        <p:nvSpPr>
          <p:cNvPr id="17459" name="Rectangle 51"/>
          <p:cNvSpPr>
            <a:spLocks/>
          </p:cNvSpPr>
          <p:nvPr/>
        </p:nvSpPr>
        <p:spPr bwMode="auto">
          <a:xfrm>
            <a:off x="8995591" y="1006600"/>
            <a:ext cx="33663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=</a:t>
            </a:r>
          </a:p>
        </p:txBody>
      </p:sp>
      <p:sp>
        <p:nvSpPr>
          <p:cNvPr id="17460" name="Rectangle 52"/>
          <p:cNvSpPr>
            <a:spLocks/>
          </p:cNvSpPr>
          <p:nvPr/>
        </p:nvSpPr>
        <p:spPr bwMode="auto">
          <a:xfrm>
            <a:off x="8986661" y="1979936"/>
            <a:ext cx="33663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=</a:t>
            </a:r>
          </a:p>
        </p:txBody>
      </p:sp>
      <p:sp>
        <p:nvSpPr>
          <p:cNvPr id="17461" name="Rectangle 53"/>
          <p:cNvSpPr>
            <a:spLocks/>
          </p:cNvSpPr>
          <p:nvPr/>
        </p:nvSpPr>
        <p:spPr bwMode="auto">
          <a:xfrm>
            <a:off x="8986661" y="2908623"/>
            <a:ext cx="33663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=</a:t>
            </a:r>
          </a:p>
        </p:txBody>
      </p:sp>
      <p:sp>
        <p:nvSpPr>
          <p:cNvPr id="17462" name="Rectangle 54"/>
          <p:cNvSpPr>
            <a:spLocks/>
          </p:cNvSpPr>
          <p:nvPr/>
        </p:nvSpPr>
        <p:spPr bwMode="auto">
          <a:xfrm>
            <a:off x="8986661" y="3899818"/>
            <a:ext cx="33663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=</a:t>
            </a:r>
          </a:p>
        </p:txBody>
      </p:sp>
      <p:sp>
        <p:nvSpPr>
          <p:cNvPr id="17463" name="Rectangle 55"/>
          <p:cNvSpPr>
            <a:spLocks/>
          </p:cNvSpPr>
          <p:nvPr/>
        </p:nvSpPr>
        <p:spPr bwMode="auto">
          <a:xfrm>
            <a:off x="8986661" y="4855295"/>
            <a:ext cx="33663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1A1A1A"/>
                </a:solidFill>
                <a:latin typeface="Avenir Book" charset="0"/>
                <a:cs typeface="Avenir Book" charset="0"/>
                <a:sym typeface="Avenir Book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4622859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7" descr="http://www.wiu.edu/users/sew100/itt351Project/Images/Color/Tertiary.jpg"/>
          <p:cNvPicPr>
            <a:picLocks noGrp="1" noChangeAspect="1" noChangeArrowheads="1"/>
          </p:cNvPicPr>
          <p:nvPr>
            <p:ph type="chart" sz="half"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4814" y="1773238"/>
            <a:ext cx="3038475" cy="45196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14889" y="2471739"/>
            <a:ext cx="5527675" cy="3997325"/>
          </a:xfrm>
        </p:spPr>
        <p:txBody>
          <a:bodyPr/>
          <a:lstStyle/>
          <a:p>
            <a:pPr marL="117475" indent="0" eaLnBrk="1" hangingPunct="1">
              <a:buNone/>
            </a:pPr>
            <a:r>
              <a:rPr lang="en-US" altLang="en-US" sz="1800">
                <a:cs typeface="Arial" panose="020B0604020202020204" pitchFamily="34" charset="0"/>
              </a:rPr>
              <a:t>Mixing primary and secondary colours creates tertiary colours.</a:t>
            </a:r>
            <a:br>
              <a:rPr lang="en-US" altLang="en-US" sz="1800">
                <a:cs typeface="Arial" panose="020B0604020202020204" pitchFamily="34" charset="0"/>
              </a:rPr>
            </a:br>
            <a:r>
              <a:rPr lang="en-US" altLang="en-US" sz="1800">
                <a:cs typeface="Arial" panose="020B0604020202020204" pitchFamily="34" charset="0"/>
              </a:rPr>
              <a:t>Tertiary colours include: </a:t>
            </a:r>
          </a:p>
          <a:p>
            <a:pPr marL="762000" lvl="1" indent="-304800" eaLnBrk="1" hangingPunct="1">
              <a:buFontTx/>
              <a:buAutoNum type="arabicParenR"/>
            </a:pPr>
            <a:r>
              <a:rPr lang="en-US" altLang="en-US" sz="1800">
                <a:cs typeface="Arial" panose="020B0604020202020204" pitchFamily="34" charset="0"/>
              </a:rPr>
              <a:t>Red-Violet </a:t>
            </a:r>
          </a:p>
          <a:p>
            <a:pPr marL="762000" lvl="1" indent="-304800" eaLnBrk="1" hangingPunct="1">
              <a:buFontTx/>
              <a:buAutoNum type="arabicParenR"/>
            </a:pPr>
            <a:r>
              <a:rPr lang="en-US" altLang="en-US" sz="1800">
                <a:cs typeface="Arial" panose="020B0604020202020204" pitchFamily="34" charset="0"/>
              </a:rPr>
              <a:t>Blue-Violet </a:t>
            </a:r>
          </a:p>
          <a:p>
            <a:pPr marL="762000" lvl="1" indent="-304800" eaLnBrk="1" hangingPunct="1">
              <a:buFontTx/>
              <a:buAutoNum type="arabicParenR"/>
            </a:pPr>
            <a:r>
              <a:rPr lang="en-US" altLang="en-US" sz="1800">
                <a:cs typeface="Arial" panose="020B0604020202020204" pitchFamily="34" charset="0"/>
              </a:rPr>
              <a:t>Blue-Green </a:t>
            </a:r>
          </a:p>
          <a:p>
            <a:pPr marL="762000" lvl="1" indent="-304800" eaLnBrk="1" hangingPunct="1">
              <a:buFontTx/>
              <a:buAutoNum type="arabicParenR"/>
            </a:pPr>
            <a:r>
              <a:rPr lang="en-US" altLang="en-US" sz="1800">
                <a:cs typeface="Arial" panose="020B0604020202020204" pitchFamily="34" charset="0"/>
              </a:rPr>
              <a:t>Yellow Green </a:t>
            </a:r>
          </a:p>
          <a:p>
            <a:pPr marL="762000" lvl="1" indent="-304800" eaLnBrk="1" hangingPunct="1">
              <a:buFontTx/>
              <a:buAutoNum type="arabicParenR"/>
            </a:pPr>
            <a:r>
              <a:rPr lang="en-US" altLang="en-US" sz="1800">
                <a:cs typeface="Arial" panose="020B0604020202020204" pitchFamily="34" charset="0"/>
              </a:rPr>
              <a:t>Red-Orange </a:t>
            </a:r>
          </a:p>
          <a:p>
            <a:pPr marL="762000" lvl="1" indent="-304800" eaLnBrk="1" hangingPunct="1">
              <a:buFontTx/>
              <a:buAutoNum type="arabicParenR"/>
            </a:pPr>
            <a:r>
              <a:rPr lang="en-US" altLang="en-US" sz="1800">
                <a:cs typeface="Arial" panose="020B0604020202020204" pitchFamily="34" charset="0"/>
              </a:rPr>
              <a:t>Yellow-Orange</a:t>
            </a:r>
            <a:r>
              <a:rPr lang="en-US" altLang="en-US" sz="1600">
                <a:cs typeface="Arial" panose="020B0604020202020204" pitchFamily="34" charset="0"/>
              </a:rPr>
              <a:t> </a:t>
            </a:r>
          </a:p>
          <a:p>
            <a:pPr marL="117475" indent="0" eaLnBrk="1" hangingPunct="1">
              <a:buNone/>
            </a:pPr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On the colour wheel, the tertiary colours are located between the primary and secondary colours they are made from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4580" name="Picture 9" descr="http://www.wiu.edu/users/sew100/itt351Project/Images/Color/Color-Wheel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426" y="2959100"/>
            <a:ext cx="2722563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AutoShape 1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0" y="5727700"/>
            <a:ext cx="1371600" cy="11303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GB" altLang="en-US" sz="2400">
              <a:solidFill>
                <a:prstClr val="black"/>
              </a:solidFill>
              <a:latin typeface="Beesknees ITC" pitchFamily="82" charset="0"/>
            </a:endParaRPr>
          </a:p>
        </p:txBody>
      </p:sp>
      <p:sp>
        <p:nvSpPr>
          <p:cNvPr id="24582" name="Rectangle 40"/>
          <p:cNvSpPr>
            <a:spLocks noChangeArrowheads="1"/>
          </p:cNvSpPr>
          <p:nvPr/>
        </p:nvSpPr>
        <p:spPr bwMode="auto">
          <a:xfrm>
            <a:off x="1674813" y="185738"/>
            <a:ext cx="7993062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5400" b="1">
                <a:solidFill>
                  <a:srgbClr val="FF000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colour</a:t>
            </a:r>
            <a:r>
              <a:rPr lang="en-US" altLang="en-US" sz="5400" b="1">
                <a:solidFill>
                  <a:srgbClr val="5A6378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5400" b="1">
                <a:solidFill>
                  <a:srgbClr val="0000FF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M</a:t>
            </a:r>
            <a:r>
              <a:rPr lang="en-US" altLang="en-US" sz="5400" b="1">
                <a:solidFill>
                  <a:srgbClr val="9966FF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5400" b="1">
                <a:solidFill>
                  <a:srgbClr val="FF000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5400" b="1">
                <a:solidFill>
                  <a:srgbClr val="FF990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5400" b="1">
                <a:solidFill>
                  <a:srgbClr val="FFCC0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N</a:t>
            </a:r>
            <a:r>
              <a:rPr lang="en-US" altLang="en-US" sz="5400" b="1">
                <a:solidFill>
                  <a:srgbClr val="66990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G </a:t>
            </a:r>
            <a:r>
              <a:rPr lang="en-US" altLang="en-US" sz="2400">
                <a:solidFill>
                  <a:prstClr val="black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Tertiary colours</a:t>
            </a:r>
            <a:endParaRPr lang="en-US" altLang="en-US" sz="1100">
              <a:solidFill>
                <a:prstClr val="black"/>
              </a:solidFill>
              <a:latin typeface="Berlin Sans FB Demi" panose="020E0802020502020306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58107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17565" y="2100264"/>
            <a:ext cx="7276011" cy="4757737"/>
          </a:xfrm>
        </p:spPr>
        <p:txBody>
          <a:bodyPr/>
          <a:lstStyle/>
          <a:p>
            <a:pPr eaLnBrk="1" fontAlgn="t" hangingPunct="1"/>
            <a:r>
              <a:rPr lang="en-US" altLang="en-US" sz="2600" dirty="0">
                <a:solidFill>
                  <a:srgbClr val="000000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Neutrals don't usually show up on the </a:t>
            </a:r>
            <a:r>
              <a:rPr lang="en-US" altLang="en-US" sz="2600" dirty="0" err="1">
                <a:solidFill>
                  <a:srgbClr val="000000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colour</a:t>
            </a:r>
            <a:r>
              <a:rPr lang="en-US" altLang="en-US" sz="2600" dirty="0">
                <a:solidFill>
                  <a:srgbClr val="000000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 wheel. Neutrals include black, white, grey, and sometimes brown and beige. They are sometimes called “earth tones.” </a:t>
            </a:r>
          </a:p>
          <a:p>
            <a:pPr eaLnBrk="1" fontAlgn="t" hangingPunct="1"/>
            <a:r>
              <a:rPr lang="en-US" altLang="en-US" sz="2600" dirty="0">
                <a:solidFill>
                  <a:srgbClr val="000000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There are a few different ways to make neutrals. You can blend black and white to make grey. </a:t>
            </a:r>
          </a:p>
          <a:p>
            <a:pPr eaLnBrk="1" fontAlgn="t" hangingPunct="1"/>
            <a:r>
              <a:rPr lang="en-US" altLang="en-US" sz="2600" dirty="0">
                <a:solidFill>
                  <a:srgbClr val="000000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You can create brown in two ways—by blending two complementary </a:t>
            </a:r>
            <a:r>
              <a:rPr lang="en-US" altLang="en-US" sz="2600" dirty="0" err="1">
                <a:solidFill>
                  <a:srgbClr val="000000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colours</a:t>
            </a:r>
            <a:r>
              <a:rPr lang="en-US" altLang="en-US" sz="2600" dirty="0">
                <a:solidFill>
                  <a:srgbClr val="000000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 together or by blending all three primary </a:t>
            </a:r>
            <a:r>
              <a:rPr lang="en-US" altLang="en-US" sz="2600" dirty="0" err="1">
                <a:solidFill>
                  <a:srgbClr val="000000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colours</a:t>
            </a:r>
            <a:r>
              <a:rPr lang="en-US" altLang="en-US" sz="2600" dirty="0">
                <a:solidFill>
                  <a:srgbClr val="000000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 together.</a:t>
            </a:r>
          </a:p>
          <a:p>
            <a:pPr eaLnBrk="1" fontAlgn="t" hangingPunct="1"/>
            <a:endParaRPr lang="en-US" altLang="en-US" sz="1800" dirty="0">
              <a:solidFill>
                <a:srgbClr val="000000"/>
              </a:solidFill>
              <a:latin typeface="Berlin Sans FB" panose="020E0602020502020306" pitchFamily="34" charset="0"/>
              <a:cs typeface="Arial" panose="020B0604020202020204" pitchFamily="34" charset="0"/>
            </a:endParaRPr>
          </a:p>
          <a:p>
            <a:pPr eaLnBrk="1" fontAlgn="t" hangingPunct="1"/>
            <a:endParaRPr lang="en-US" altLang="en-US" sz="1400" dirty="0">
              <a:solidFill>
                <a:srgbClr val="6633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600" dirty="0"/>
          </a:p>
        </p:txBody>
      </p:sp>
      <p:sp>
        <p:nvSpPr>
          <p:cNvPr id="25603" name="Text Box 12"/>
          <p:cNvSpPr txBox="1">
            <a:spLocks noChangeArrowheads="1"/>
          </p:cNvSpPr>
          <p:nvPr/>
        </p:nvSpPr>
        <p:spPr bwMode="auto">
          <a:xfrm>
            <a:off x="8562974" y="4996998"/>
            <a:ext cx="25701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fontAlgn="t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i="1" dirty="0">
                <a:solidFill>
                  <a:srgbClr val="00008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Snow in New York</a:t>
            </a:r>
            <a:r>
              <a:rPr lang="en-US" altLang="en-US" sz="1800" dirty="0">
                <a:solidFill>
                  <a:srgbClr val="00008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 </a:t>
            </a:r>
          </a:p>
          <a:p>
            <a:pPr algn="ctr" eaLnBrk="1" fontAlgn="t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rgbClr val="00008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by Robert Henri</a:t>
            </a:r>
            <a:endParaRPr lang="en-US" altLang="en-US" sz="1800" dirty="0">
              <a:solidFill>
                <a:srgbClr val="000000"/>
              </a:solidFill>
              <a:latin typeface="Berlin Sans FB Demi" panose="020E0802020502020306" pitchFamily="34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 dirty="0">
              <a:solidFill>
                <a:prstClr val="black"/>
              </a:solidFill>
              <a:latin typeface="Beesknees ITC" pitchFamily="82" charset="0"/>
            </a:endParaRPr>
          </a:p>
        </p:txBody>
      </p:sp>
      <p:sp>
        <p:nvSpPr>
          <p:cNvPr id="25604" name="Text Box 14"/>
          <p:cNvSpPr txBox="1">
            <a:spLocks noChangeArrowheads="1"/>
          </p:cNvSpPr>
          <p:nvPr/>
        </p:nvSpPr>
        <p:spPr bwMode="auto">
          <a:xfrm>
            <a:off x="7242176" y="5588001"/>
            <a:ext cx="4949824" cy="1588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fontAlgn="t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In </a:t>
            </a:r>
            <a:r>
              <a:rPr lang="en-US" altLang="en-US" sz="1600" i="1" dirty="0">
                <a:solidFill>
                  <a:srgbClr val="000000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Snow in New York</a:t>
            </a:r>
            <a:r>
              <a:rPr lang="en-US" altLang="en-US" sz="1600" dirty="0">
                <a:solidFill>
                  <a:srgbClr val="000000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, Robert Henri uses many different neutrals. You can see a few glimpses of red paint, but the overall effect is of natural browns, whites and grays--like those you might see in rocks, sand, dirt, or clay.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 dirty="0">
              <a:solidFill>
                <a:prstClr val="black"/>
              </a:solidFill>
              <a:latin typeface="Beesknees ITC" pitchFamily="82" charset="0"/>
            </a:endParaRPr>
          </a:p>
        </p:txBody>
      </p:sp>
      <p:sp>
        <p:nvSpPr>
          <p:cNvPr id="25605" name="Rectangle 15"/>
          <p:cNvSpPr>
            <a:spLocks noChangeArrowheads="1"/>
          </p:cNvSpPr>
          <p:nvPr/>
        </p:nvSpPr>
        <p:spPr bwMode="auto">
          <a:xfrm>
            <a:off x="3279776" y="1481139"/>
            <a:ext cx="754063" cy="4778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GB" altLang="en-US" sz="2400">
              <a:solidFill>
                <a:prstClr val="black"/>
              </a:solidFill>
              <a:latin typeface="Beesknees ITC" pitchFamily="82" charset="0"/>
            </a:endParaRPr>
          </a:p>
        </p:txBody>
      </p:sp>
      <p:sp>
        <p:nvSpPr>
          <p:cNvPr id="25606" name="Rectangle 16"/>
          <p:cNvSpPr>
            <a:spLocks noChangeArrowheads="1"/>
          </p:cNvSpPr>
          <p:nvPr/>
        </p:nvSpPr>
        <p:spPr bwMode="auto">
          <a:xfrm>
            <a:off x="6075363" y="1487489"/>
            <a:ext cx="754062" cy="477837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GB" altLang="en-US" sz="2400">
              <a:solidFill>
                <a:prstClr val="black"/>
              </a:solidFill>
              <a:latin typeface="Beesknees ITC" pitchFamily="82" charset="0"/>
            </a:endParaRPr>
          </a:p>
        </p:txBody>
      </p:sp>
      <p:sp>
        <p:nvSpPr>
          <p:cNvPr id="25607" name="Rectangle 17"/>
          <p:cNvSpPr>
            <a:spLocks noChangeArrowheads="1"/>
          </p:cNvSpPr>
          <p:nvPr/>
        </p:nvSpPr>
        <p:spPr bwMode="auto">
          <a:xfrm>
            <a:off x="5140326" y="1481139"/>
            <a:ext cx="754063" cy="4778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GB" altLang="en-US" sz="2400">
              <a:solidFill>
                <a:prstClr val="black"/>
              </a:solidFill>
              <a:latin typeface="Beesknees ITC" pitchFamily="82" charset="0"/>
            </a:endParaRPr>
          </a:p>
        </p:txBody>
      </p:sp>
      <p:sp>
        <p:nvSpPr>
          <p:cNvPr id="25608" name="Rectangle 18"/>
          <p:cNvSpPr>
            <a:spLocks noChangeArrowheads="1"/>
          </p:cNvSpPr>
          <p:nvPr/>
        </p:nvSpPr>
        <p:spPr bwMode="auto">
          <a:xfrm>
            <a:off x="4203701" y="1487489"/>
            <a:ext cx="754063" cy="477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GB" altLang="en-US" sz="2400">
              <a:solidFill>
                <a:prstClr val="black"/>
              </a:solidFill>
              <a:latin typeface="Beesknees ITC" pitchFamily="82" charset="0"/>
            </a:endParaRPr>
          </a:p>
        </p:txBody>
      </p:sp>
      <p:pic>
        <p:nvPicPr>
          <p:cNvPr id="25609" name="Picture 24" descr="360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651" y="581720"/>
            <a:ext cx="3496807" cy="441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1724641" y="187704"/>
            <a:ext cx="7896225" cy="1035050"/>
          </a:xfrm>
          <a:prstGeom prst="rect">
            <a:avLst/>
          </a:prstGeom>
        </p:spPr>
        <p:txBody>
          <a:bodyPr rIns="4572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altLang="en-US" sz="5400" dirty="0" err="1">
                <a:solidFill>
                  <a:srgbClr val="FF0000"/>
                </a:solidFill>
                <a:latin typeface="Corbel"/>
                <a:cs typeface="Times New Roman" pitchFamily="18" charset="0"/>
              </a:rPr>
              <a:t>colour</a:t>
            </a:r>
            <a:r>
              <a:rPr lang="en-US" altLang="en-US" sz="5400" dirty="0">
                <a:solidFill>
                  <a:srgbClr val="F0AD00">
                    <a:satMod val="150000"/>
                  </a:srgbClr>
                </a:solidFill>
                <a:latin typeface="Corbel"/>
                <a:cs typeface="Times New Roman" pitchFamily="18" charset="0"/>
              </a:rPr>
              <a:t> </a:t>
            </a:r>
            <a:r>
              <a:rPr lang="en-US" altLang="en-US" sz="5400" dirty="0">
                <a:solidFill>
                  <a:srgbClr val="0000FF"/>
                </a:solidFill>
                <a:latin typeface="Corbel"/>
                <a:cs typeface="Times New Roman" pitchFamily="18" charset="0"/>
              </a:rPr>
              <a:t>M</a:t>
            </a:r>
            <a:r>
              <a:rPr lang="en-US" altLang="en-US" sz="5400" dirty="0">
                <a:solidFill>
                  <a:srgbClr val="9966FF"/>
                </a:solidFill>
                <a:latin typeface="Corbel"/>
                <a:cs typeface="Times New Roman" pitchFamily="18" charset="0"/>
              </a:rPr>
              <a:t>I</a:t>
            </a:r>
            <a:r>
              <a:rPr lang="en-US" altLang="en-US" sz="5400" dirty="0">
                <a:solidFill>
                  <a:srgbClr val="FF0000"/>
                </a:solidFill>
                <a:latin typeface="Corbel"/>
                <a:cs typeface="Times New Roman" pitchFamily="18" charset="0"/>
              </a:rPr>
              <a:t>X</a:t>
            </a:r>
            <a:r>
              <a:rPr lang="en-US" altLang="en-US" sz="5400" dirty="0">
                <a:solidFill>
                  <a:srgbClr val="FF9900"/>
                </a:solidFill>
                <a:latin typeface="Corbel"/>
                <a:cs typeface="Times New Roman" pitchFamily="18" charset="0"/>
              </a:rPr>
              <a:t>I</a:t>
            </a:r>
            <a:r>
              <a:rPr lang="en-US" altLang="en-US" sz="5400" dirty="0">
                <a:solidFill>
                  <a:srgbClr val="FFCC00"/>
                </a:solidFill>
                <a:latin typeface="Corbel"/>
                <a:cs typeface="Times New Roman" pitchFamily="18" charset="0"/>
              </a:rPr>
              <a:t>N</a:t>
            </a:r>
            <a:r>
              <a:rPr lang="en-US" altLang="en-US" sz="5400" dirty="0">
                <a:solidFill>
                  <a:srgbClr val="669900"/>
                </a:solidFill>
                <a:latin typeface="Corbel"/>
                <a:cs typeface="Times New Roman" pitchFamily="18" charset="0"/>
              </a:rPr>
              <a:t>G </a:t>
            </a:r>
            <a:r>
              <a:rPr lang="en-US" altLang="en-US" sz="2800" dirty="0">
                <a:solidFill>
                  <a:prstClr val="black"/>
                </a:solidFill>
                <a:latin typeface="Corbel"/>
                <a:cs typeface="Times New Roman" pitchFamily="18" charset="0"/>
              </a:rPr>
              <a:t>n</a:t>
            </a:r>
            <a:r>
              <a:rPr lang="en-US" altLang="en-US" sz="2800" dirty="0">
                <a:solidFill>
                  <a:prstClr val="black"/>
                </a:solidFill>
                <a:latin typeface="Corbel"/>
                <a:cs typeface="Times New Roman" pitchFamily="18" charset="0"/>
              </a:rPr>
              <a:t>eutrals</a:t>
            </a:r>
          </a:p>
        </p:txBody>
      </p:sp>
    </p:spTree>
    <p:extLst>
      <p:ext uri="{BB962C8B-B14F-4D97-AF65-F5344CB8AC3E}">
        <p14:creationId xmlns:p14="http://schemas.microsoft.com/office/powerpoint/2010/main" val="231079239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211" y="152400"/>
            <a:ext cx="9722223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Watch </a:t>
            </a:r>
            <a:r>
              <a:rPr lang="en-GB" dirty="0" smtClean="0">
                <a:hlinkClick r:id="rId2"/>
              </a:rPr>
              <a:t>https://www.bbc.co.uk/bitesize/guides/z3bqycw/video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1016408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7"/>
          <p:cNvSpPr txBox="1">
            <a:spLocks noChangeArrowheads="1"/>
          </p:cNvSpPr>
          <p:nvPr/>
        </p:nvSpPr>
        <p:spPr bwMode="auto">
          <a:xfrm>
            <a:off x="1646239" y="1100139"/>
            <a:ext cx="881062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>
                <a:solidFill>
                  <a:srgbClr val="7030A0"/>
                </a:solidFill>
                <a:latin typeface="Berlin Sans FB" panose="020E0602020502020306" pitchFamily="34" charset="0"/>
              </a:rPr>
              <a:t>A </a:t>
            </a:r>
            <a:r>
              <a:rPr lang="en-US" altLang="en-US" sz="2400" b="1" u="sng" dirty="0">
                <a:solidFill>
                  <a:srgbClr val="7030A0"/>
                </a:solidFill>
                <a:latin typeface="Berlin Sans FB" panose="020E0602020502020306" pitchFamily="34" charset="0"/>
              </a:rPr>
              <a:t>shade</a:t>
            </a:r>
            <a:r>
              <a:rPr lang="en-US" altLang="en-US" sz="2400" dirty="0">
                <a:solidFill>
                  <a:srgbClr val="7030A0"/>
                </a:solidFill>
                <a:latin typeface="Berlin Sans FB" panose="020E0602020502020306" pitchFamily="34" charset="0"/>
              </a:rPr>
              <a:t> of </a:t>
            </a:r>
            <a:r>
              <a:rPr lang="en-US" altLang="en-US" sz="2400" dirty="0" err="1">
                <a:solidFill>
                  <a:srgbClr val="7030A0"/>
                </a:solidFill>
                <a:latin typeface="Berlin Sans FB" panose="020E0602020502020306" pitchFamily="34" charset="0"/>
              </a:rPr>
              <a:t>colour</a:t>
            </a:r>
            <a:r>
              <a:rPr lang="en-US" altLang="en-US" sz="2400" dirty="0">
                <a:solidFill>
                  <a:srgbClr val="7030A0"/>
                </a:solidFill>
                <a:latin typeface="Berlin Sans FB" panose="020E0602020502020306" pitchFamily="34" charset="0"/>
              </a:rPr>
              <a:t> is made by mixing that </a:t>
            </a:r>
            <a:r>
              <a:rPr lang="en-US" altLang="en-US" sz="2400" dirty="0" err="1">
                <a:solidFill>
                  <a:srgbClr val="7030A0"/>
                </a:solidFill>
                <a:latin typeface="Berlin Sans FB" panose="020E0602020502020306" pitchFamily="34" charset="0"/>
              </a:rPr>
              <a:t>colour</a:t>
            </a:r>
            <a:r>
              <a:rPr lang="en-US" altLang="en-US" sz="2400" dirty="0">
                <a:solidFill>
                  <a:srgbClr val="7030A0"/>
                </a:solidFill>
                <a:latin typeface="Berlin Sans FB" panose="020E0602020502020306" pitchFamily="34" charset="0"/>
              </a:rPr>
              <a:t> with </a:t>
            </a:r>
            <a:r>
              <a:rPr lang="en-US" altLang="en-US" sz="2400" u="sng" dirty="0">
                <a:solidFill>
                  <a:srgbClr val="7030A0"/>
                </a:solidFill>
                <a:latin typeface="Berlin Sans FB" panose="020E0602020502020306" pitchFamily="34" charset="0"/>
              </a:rPr>
              <a:t>black</a:t>
            </a:r>
            <a:r>
              <a:rPr lang="en-US" altLang="en-US" sz="2400" dirty="0">
                <a:solidFill>
                  <a:prstClr val="black"/>
                </a:solidFill>
                <a:latin typeface="Berlin Sans FB" panose="020E0602020502020306" pitchFamily="34" charset="0"/>
              </a:rPr>
              <a:t>.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>
                <a:solidFill>
                  <a:schemeClr val="accent3">
                    <a:lumMod val="75000"/>
                  </a:schemeClr>
                </a:solidFill>
                <a:latin typeface="Berlin Sans FB" panose="020E0602020502020306" pitchFamily="34" charset="0"/>
              </a:rPr>
              <a:t>A </a:t>
            </a:r>
            <a:r>
              <a:rPr lang="en-US" altLang="en-US" sz="2400" b="1" u="sng" dirty="0">
                <a:solidFill>
                  <a:schemeClr val="accent3">
                    <a:lumMod val="75000"/>
                  </a:schemeClr>
                </a:solidFill>
                <a:latin typeface="Berlin Sans FB" panose="020E0602020502020306" pitchFamily="34" charset="0"/>
              </a:rPr>
              <a:t>tint</a:t>
            </a:r>
            <a:r>
              <a:rPr lang="en-US" altLang="en-US" sz="2400" dirty="0">
                <a:solidFill>
                  <a:schemeClr val="accent3">
                    <a:lumMod val="75000"/>
                  </a:schemeClr>
                </a:solidFill>
                <a:latin typeface="Berlin Sans FB" panose="020E0602020502020306" pitchFamily="34" charset="0"/>
              </a:rPr>
              <a:t> of </a:t>
            </a:r>
            <a:r>
              <a:rPr lang="en-US" altLang="en-US" sz="2400" dirty="0" err="1">
                <a:solidFill>
                  <a:schemeClr val="accent3">
                    <a:lumMod val="75000"/>
                  </a:schemeClr>
                </a:solidFill>
                <a:latin typeface="Berlin Sans FB" panose="020E0602020502020306" pitchFamily="34" charset="0"/>
              </a:rPr>
              <a:t>colour</a:t>
            </a:r>
            <a:r>
              <a:rPr lang="en-US" altLang="en-US" sz="2400" dirty="0">
                <a:solidFill>
                  <a:schemeClr val="accent3">
                    <a:lumMod val="75000"/>
                  </a:schemeClr>
                </a:solidFill>
                <a:latin typeface="Berlin Sans FB" panose="020E0602020502020306" pitchFamily="34" charset="0"/>
              </a:rPr>
              <a:t> is made by mixing that </a:t>
            </a:r>
            <a:r>
              <a:rPr lang="en-US" altLang="en-US" sz="2400" dirty="0" err="1">
                <a:solidFill>
                  <a:schemeClr val="accent3">
                    <a:lumMod val="75000"/>
                  </a:schemeClr>
                </a:solidFill>
                <a:latin typeface="Berlin Sans FB" panose="020E0602020502020306" pitchFamily="34" charset="0"/>
              </a:rPr>
              <a:t>colour</a:t>
            </a:r>
            <a:r>
              <a:rPr lang="en-US" altLang="en-US" sz="2400" dirty="0">
                <a:solidFill>
                  <a:schemeClr val="accent3">
                    <a:lumMod val="75000"/>
                  </a:schemeClr>
                </a:solidFill>
                <a:latin typeface="Berlin Sans FB" panose="020E0602020502020306" pitchFamily="34" charset="0"/>
              </a:rPr>
              <a:t> with </a:t>
            </a:r>
            <a:r>
              <a:rPr lang="en-US" altLang="en-US" sz="2400" u="sng" dirty="0">
                <a:solidFill>
                  <a:schemeClr val="accent3">
                    <a:lumMod val="75000"/>
                  </a:schemeClr>
                </a:solidFill>
                <a:latin typeface="Berlin Sans FB" panose="020E0602020502020306" pitchFamily="34" charset="0"/>
              </a:rPr>
              <a:t>white</a:t>
            </a:r>
            <a:r>
              <a:rPr lang="en-US" altLang="en-US" sz="2400" dirty="0">
                <a:solidFill>
                  <a:schemeClr val="accent3">
                    <a:lumMod val="75000"/>
                  </a:schemeClr>
                </a:solidFill>
                <a:latin typeface="Berlin Sans FB" panose="020E0602020502020306" pitchFamily="34" charset="0"/>
              </a:rPr>
              <a:t>.</a:t>
            </a:r>
          </a:p>
        </p:txBody>
      </p:sp>
      <p:sp>
        <p:nvSpPr>
          <p:cNvPr id="23555" name="Rectangle 13"/>
          <p:cNvSpPr>
            <a:spLocks noChangeArrowheads="1"/>
          </p:cNvSpPr>
          <p:nvPr/>
        </p:nvSpPr>
        <p:spPr bwMode="auto">
          <a:xfrm>
            <a:off x="3124200" y="5157789"/>
            <a:ext cx="91440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GB" altLang="en-US" sz="2400">
              <a:solidFill>
                <a:prstClr val="black"/>
              </a:solidFill>
              <a:latin typeface="Beesknees ITC" pitchFamily="82" charset="0"/>
            </a:endParaRPr>
          </a:p>
        </p:txBody>
      </p:sp>
      <p:pic>
        <p:nvPicPr>
          <p:cNvPr id="23556" name="Picture 23" descr="http://stu.wccnet.edu/~btobey/inp152/monochromatic.gif"/>
          <p:cNvPicPr>
            <a:picLocks noGrp="1" noChangeAspect="1" noChangeArrowheads="1"/>
          </p:cNvPicPr>
          <p:nvPr>
            <p:ph type="chart" sz="half"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04989" y="6345239"/>
            <a:ext cx="8651875" cy="358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7" name="Rectangle 40"/>
          <p:cNvSpPr>
            <a:spLocks noChangeArrowheads="1"/>
          </p:cNvSpPr>
          <p:nvPr/>
        </p:nvSpPr>
        <p:spPr bwMode="auto">
          <a:xfrm>
            <a:off x="1646239" y="185738"/>
            <a:ext cx="8810625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5400" b="1">
                <a:solidFill>
                  <a:srgbClr val="FF000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colour</a:t>
            </a:r>
            <a:r>
              <a:rPr lang="en-US" altLang="en-US" sz="5400" b="1">
                <a:solidFill>
                  <a:srgbClr val="5A6378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5400" b="1">
                <a:solidFill>
                  <a:srgbClr val="0000FF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M</a:t>
            </a:r>
            <a:r>
              <a:rPr lang="en-US" altLang="en-US" sz="5400" b="1">
                <a:solidFill>
                  <a:srgbClr val="9966FF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5400" b="1">
                <a:solidFill>
                  <a:srgbClr val="FF000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5400" b="1">
                <a:solidFill>
                  <a:srgbClr val="FF990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5400" b="1">
                <a:solidFill>
                  <a:srgbClr val="FFCC0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N</a:t>
            </a:r>
            <a:r>
              <a:rPr lang="en-US" altLang="en-US" sz="5400" b="1">
                <a:solidFill>
                  <a:srgbClr val="66990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G </a:t>
            </a:r>
            <a:r>
              <a:rPr lang="en-US" altLang="en-US" sz="2800" b="1">
                <a:solidFill>
                  <a:prstClr val="black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Tints and Shades</a:t>
            </a:r>
          </a:p>
        </p:txBody>
      </p:sp>
      <p:pic>
        <p:nvPicPr>
          <p:cNvPr id="23558" name="Picture 13" descr="Value%20-%20Scales%20-%2011v%20grays%20+%20color%20equivalent%20-%2072pp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3" t="13039" r="8951" b="5510"/>
          <a:stretch>
            <a:fillRect/>
          </a:stretch>
        </p:blipFill>
        <p:spPr bwMode="auto">
          <a:xfrm>
            <a:off x="7186613" y="1985964"/>
            <a:ext cx="29083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6" descr="colorvalu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76" y="2187575"/>
            <a:ext cx="505142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768475" y="5027614"/>
            <a:ext cx="52832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fontAlgn="t" hangingPunct="1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000000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This painting by Vincent Van Gogh, </a:t>
            </a:r>
            <a:r>
              <a:rPr lang="en-US" altLang="en-US" sz="1800" i="1">
                <a:solidFill>
                  <a:srgbClr val="000000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Fields in a Rising Storm, </a:t>
            </a:r>
            <a:r>
              <a:rPr lang="en-US" altLang="en-US" sz="1800">
                <a:solidFill>
                  <a:srgbClr val="000000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has tints and shades of blue in the sky, and tints and shades of green in the fields.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prstClr val="black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550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6B132"/>
      </a:accent1>
      <a:accent2>
        <a:srgbClr val="333399"/>
      </a:accent2>
      <a:accent3>
        <a:srgbClr val="FFFFFF"/>
      </a:accent3>
      <a:accent4>
        <a:srgbClr val="000000"/>
      </a:accent4>
      <a:accent5>
        <a:srgbClr val="B8D5AD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ヒラギノ角ゴ ProN W3"/>
      </a:majorFont>
      <a:minorFont>
        <a:latin typeface="Gill Sans"/>
        <a:ea typeface="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441</Words>
  <Application>Microsoft Office PowerPoint</Application>
  <PresentationFormat>Widescreen</PresentationFormat>
  <Paragraphs>119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38" baseType="lpstr">
      <vt:lpstr>Arial</vt:lpstr>
      <vt:lpstr>Arial Black</vt:lpstr>
      <vt:lpstr>Arial Rounded MT Bold</vt:lpstr>
      <vt:lpstr>Avenir Book</vt:lpstr>
      <vt:lpstr>Avenir Heavy</vt:lpstr>
      <vt:lpstr>Beesknees ITC</vt:lpstr>
      <vt:lpstr>Berlin Sans FB</vt:lpstr>
      <vt:lpstr>Berlin Sans FB Demi</vt:lpstr>
      <vt:lpstr>Bernard MT Condensed</vt:lpstr>
      <vt:lpstr>Calibri</vt:lpstr>
      <vt:lpstr>Calibri Light</vt:lpstr>
      <vt:lpstr>Corbel</vt:lpstr>
      <vt:lpstr>Gill Sans</vt:lpstr>
      <vt:lpstr>Segoe Script</vt:lpstr>
      <vt:lpstr>Times New Roman</vt:lpstr>
      <vt:lpstr>Wingdings</vt:lpstr>
      <vt:lpstr>Wingdings 2</vt:lpstr>
      <vt:lpstr>Wingdings 3</vt:lpstr>
      <vt:lpstr>ヒラギノ角ゴ ProN W3</vt:lpstr>
      <vt:lpstr>Office Theme</vt:lpstr>
      <vt:lpstr>1_Office Theme</vt:lpstr>
      <vt:lpstr>Module</vt:lpstr>
      <vt:lpstr>Blank</vt:lpstr>
      <vt:lpstr>WALT:  Understand how to create shades and tints by mixing colours   </vt:lpstr>
      <vt:lpstr>Vocabulary </vt:lpstr>
      <vt:lpstr>PowerPoint Presentation</vt:lpstr>
      <vt:lpstr>Quick Quiz!</vt:lpstr>
      <vt:lpstr>PowerPoint Presentation</vt:lpstr>
      <vt:lpstr>PowerPoint Presentation</vt:lpstr>
      <vt:lpstr>PowerPoint Presentation</vt:lpstr>
      <vt:lpstr>Watch https://www.bbc.co.uk/bitesize/guides/z3bqycw/video </vt:lpstr>
      <vt:lpstr>PowerPoint Presentation</vt:lpstr>
      <vt:lpstr>PowerPoint Presentation</vt:lpstr>
      <vt:lpstr>PowerPoint Presentation</vt:lpstr>
      <vt:lpstr>PowerPoint Presentation</vt:lpstr>
      <vt:lpstr>‘Over the Top’ (1918) </vt:lpstr>
      <vt:lpstr>Your Task</vt:lpstr>
      <vt:lpstr>WALT:  Understand how to create shades and tints by mixing colours   </vt:lpstr>
    </vt:vector>
  </TitlesOfParts>
  <Company>St Johns Green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WALT: Recognise the life and achievements of an influential artist (John Nash)</dc:title>
  <dc:creator>Staff - Jade Wall</dc:creator>
  <cp:lastModifiedBy>Staff - Jade Wall</cp:lastModifiedBy>
  <cp:revision>11</cp:revision>
  <dcterms:created xsi:type="dcterms:W3CDTF">2020-12-08T13:53:50Z</dcterms:created>
  <dcterms:modified xsi:type="dcterms:W3CDTF">2020-12-22T21:03:57Z</dcterms:modified>
</cp:coreProperties>
</file>