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8" r:id="rId4"/>
    <p:sldId id="260" r:id="rId5"/>
    <p:sldId id="267" r:id="rId6"/>
    <p:sldId id="261" r:id="rId7"/>
    <p:sldId id="262" r:id="rId8"/>
    <p:sldId id="263" r:id="rId9"/>
    <p:sldId id="265" r:id="rId10"/>
    <p:sldId id="266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734" autoAdjust="0"/>
    <p:restoredTop sz="94660"/>
  </p:normalViewPr>
  <p:slideViewPr>
    <p:cSldViewPr snapToGrid="0">
      <p:cViewPr varScale="1">
        <p:scale>
          <a:sx n="73" d="100"/>
          <a:sy n="73" d="100"/>
        </p:scale>
        <p:origin x="63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0DD1C5-D3DA-4D68-9D7E-B8025BEB9AF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A4ABFDF-8F29-4A45-B66F-49F9A22F4C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18736C-0D8B-42A8-9C92-672FF764A9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8E27E-CC01-4D5F-9609-A5D3935E424D}" type="datetimeFigureOut">
              <a:rPr lang="en-US" smtClean="0"/>
              <a:t>3/21/2021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9DF71F-02B6-49A8-A359-DF649B1A11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5AB549-A6D4-4819-BBEA-BC1024B00E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37616-1EEB-4339-B057-DCA77951AC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13044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2122F7-13C9-48D4-8E4F-8D875EE0D5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D26427D-A5A8-474B-91ED-2D7FCD4E96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8427BC-2512-4AE5-AD5D-25D276BE77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8E27E-CC01-4D5F-9609-A5D3935E424D}" type="datetimeFigureOut">
              <a:rPr lang="en-US" smtClean="0"/>
              <a:t>3/21/2021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4EC387-74B7-436F-A6C5-E194BD47F2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A25580-6C10-4838-8127-DEA7A5637C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37616-1EEB-4339-B057-DCA77951AC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09100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70624C5-1E92-4E15-BA9D-5098CB3A86E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9ECF1C5-A828-4168-B03C-0172B9643A8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56665A-9A78-4654-9F22-B954357551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8E27E-CC01-4D5F-9609-A5D3935E424D}" type="datetimeFigureOut">
              <a:rPr lang="en-US" smtClean="0"/>
              <a:t>3/21/2021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AEDDE3-D821-4DBC-A135-06272353B1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66B84D-FAE6-4A78-8E30-9A913880DB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37616-1EEB-4339-B057-DCA77951AC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63582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C8D293-A36B-4436-B7AA-57A79B0C76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F1CEB9-9A69-4C87-9A94-77603F166F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038D07-CAFA-438D-809F-842D0705DA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8E27E-CC01-4D5F-9609-A5D3935E424D}" type="datetimeFigureOut">
              <a:rPr lang="en-US" smtClean="0"/>
              <a:t>3/21/2021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CA9CEA-D579-4E12-BD20-F5DE2AE0B1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9415B7-5D51-4872-804B-845C0A2D81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37616-1EEB-4339-B057-DCA77951AC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93636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D57C7A-E78A-4F2C-9852-DAF3AC39C7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1DF4AD-D92A-4ED4-920E-C38D2059DC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3C6DE4-FD36-45A9-9223-FF436F66ED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8E27E-CC01-4D5F-9609-A5D3935E424D}" type="datetimeFigureOut">
              <a:rPr lang="en-US" smtClean="0"/>
              <a:t>3/21/2021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B7DD3C-350E-44B8-A649-D3610B43A1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5D3F6B-0580-4974-A127-18EBFA8E15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37616-1EEB-4339-B057-DCA77951AC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97767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3CAE6E-9EDC-483E-9AB5-AA729A7732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80C317-91B5-4ACA-A190-FB84C366DC2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953DBD-3D08-44C1-8A7E-32B3C1ECFE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A8B6951-B388-4549-BC1A-33768C1056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8E27E-CC01-4D5F-9609-A5D3935E424D}" type="datetimeFigureOut">
              <a:rPr lang="en-US" smtClean="0"/>
              <a:t>3/21/2021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BBFFA5E-AD49-4352-8264-552BA38397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83419B8-B9A8-4722-8D1D-BAD9E81DA0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37616-1EEB-4339-B057-DCA77951AC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23957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1848DD-DC72-412D-A183-990C910CF3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CE929D1-1279-4BD2-A49D-AD77479F32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0F7A97E-88FB-4385-BB5A-873726AE06C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9D1841B-47E7-4750-9C88-130CD0E924A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EA86D8E-C987-4043-A0CC-E993F474E64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4340540-E7AC-4CA2-9228-2F9200252F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8E27E-CC01-4D5F-9609-A5D3935E424D}" type="datetimeFigureOut">
              <a:rPr lang="en-US" smtClean="0"/>
              <a:t>3/21/2021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112629B-E330-4D97-B2D8-C8F618FAAA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B2FE4A4-A802-4F6A-BDAA-DACB8AB828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37616-1EEB-4339-B057-DCA77951AC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00780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0D4BC3-7A7B-4067-923D-D6C510022D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8922E3E-DF72-4B8E-88AC-16AAE9AEE0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8E27E-CC01-4D5F-9609-A5D3935E424D}" type="datetimeFigureOut">
              <a:rPr lang="en-US" smtClean="0"/>
              <a:t>3/21/2021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FA68F43-F9A1-4931-85F0-FCD76B9852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208A8F2-AA7F-410F-AD0B-B39E2BC01F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37616-1EEB-4339-B057-DCA77951AC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83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0744834-56B1-4214-B331-73E6A10A20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8E27E-CC01-4D5F-9609-A5D3935E424D}" type="datetimeFigureOut">
              <a:rPr lang="en-US" smtClean="0"/>
              <a:t>3/21/2021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31667EB-4DB2-4602-8AEE-063AFA62F2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B1A6974-F9BC-4B53-8D47-4E9E4D3EE0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37616-1EEB-4339-B057-DCA77951AC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19381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4820A0-E3FB-47E7-8E91-82B25146FC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5474D1-3351-4DDD-B0D9-FE7DF299B8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B77BFF2-6704-4150-B585-0DED9C90729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7418C07-D9BB-450B-AF1D-2CF1368564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8E27E-CC01-4D5F-9609-A5D3935E424D}" type="datetimeFigureOut">
              <a:rPr lang="en-US" smtClean="0"/>
              <a:t>3/21/2021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FCC3AC0-1995-404D-8B07-867539126C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3CDD017-EAE6-493D-9F38-C430F0FCF6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37616-1EEB-4339-B057-DCA77951AC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1672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ECABB6-B846-4F42-94F7-509F2CBC5C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3A0CD9A-9AA0-44E0-901B-487A5A96883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EE4ADB1-E5D4-4978-86FF-4F67B4DB39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BA0E8E2-8B89-4FA5-A8D6-D30ED53F3F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8E27E-CC01-4D5F-9609-A5D3935E424D}" type="datetimeFigureOut">
              <a:rPr lang="en-US" smtClean="0"/>
              <a:t>3/21/2021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B93EEDB-40E9-456E-81FB-C32DA59022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2DA70DE-869C-40BC-A242-8F64222E4D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37616-1EEB-4339-B057-DCA77951AC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35469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0"/>
                <a:lumOff val="100000"/>
              </a:schemeClr>
            </a:gs>
            <a:gs pos="35000">
              <a:schemeClr val="accent6">
                <a:lumMod val="0"/>
                <a:lumOff val="100000"/>
              </a:schemeClr>
            </a:gs>
            <a:gs pos="100000">
              <a:schemeClr val="accent6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937FC92-5925-4C5D-B250-988D2CBDCD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2DCC70B-E3F4-493D-93E0-495FB62B44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0D9701-1B71-458D-B1E0-D961EE5AE94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E8E27E-CC01-4D5F-9609-A5D3935E424D}" type="datetimeFigureOut">
              <a:rPr lang="en-US" smtClean="0"/>
              <a:t>3/21/2021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D03646-257F-4983-BA03-8225169AA2E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0187DB-501F-4805-A347-2603599FB26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437616-1EEB-4339-B057-DCA77951AC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877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9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71B2258F-86CA-4D4D-8270-BC05FCDEBFB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266" name="Picture 2" descr="Vocabulary Ninja (@VocabularyNinja) | Twitter">
            <a:extLst>
              <a:ext uri="{FF2B5EF4-FFF2-40B4-BE49-F238E27FC236}">
                <a16:creationId xmlns:a16="http://schemas.microsoft.com/office/drawing/2014/main" id="{FA9951BB-9417-4EF8-AF40-60F3EC9438E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475" b="27275"/>
          <a:stretch/>
        </p:blipFill>
        <p:spPr bwMode="auto">
          <a:xfrm>
            <a:off x="-83107" y="-1"/>
            <a:ext cx="1219198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9141D5A-9D2D-4DC5-973B-5C5146AC11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2900518"/>
          </a:xfrm>
        </p:spPr>
        <p:txBody>
          <a:bodyPr>
            <a:normAutofit/>
          </a:bodyPr>
          <a:lstStyle/>
          <a:p>
            <a:r>
              <a:rPr lang="en-GB" sz="8000" dirty="0">
                <a:solidFill>
                  <a:srgbClr val="FFFFFF"/>
                </a:solidFill>
                <a:latin typeface="Bernard MT Condensed" panose="02050806060905020404" pitchFamily="18" charset="0"/>
              </a:rPr>
              <a:t>Word of the Day</a:t>
            </a:r>
            <a:endParaRPr lang="en-US" sz="8000" dirty="0">
              <a:solidFill>
                <a:srgbClr val="FFFFFF"/>
              </a:solidFill>
              <a:latin typeface="Bernard MT Condensed" panose="020508060609050204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70CB53B-32E8-41FC-A4C4-58C523F4D44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4159404"/>
            <a:ext cx="11953702" cy="1098395"/>
          </a:xfrm>
        </p:spPr>
        <p:txBody>
          <a:bodyPr>
            <a:normAutofit/>
          </a:bodyPr>
          <a:lstStyle/>
          <a:p>
            <a:r>
              <a:rPr lang="en-US" sz="6000" dirty="0" err="1" smtClean="0">
                <a:solidFill>
                  <a:srgbClr val="FFFFFF"/>
                </a:solidFill>
              </a:rPr>
              <a:t>Spiralling</a:t>
            </a:r>
            <a:r>
              <a:rPr lang="en-US" sz="6000" dirty="0" smtClean="0">
                <a:solidFill>
                  <a:srgbClr val="FFFFFF"/>
                </a:solidFill>
              </a:rPr>
              <a:t> </a:t>
            </a:r>
          </a:p>
          <a:p>
            <a:endParaRPr lang="en-US" sz="60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791307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43DDB2-C6D6-48D3-8488-D1C66C25F1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6674" y="2103437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GB" sz="6600">
                <a:latin typeface="Bernard MT Condensed" panose="02050806060905020404" pitchFamily="18" charset="0"/>
              </a:rPr>
              <a:t>Share, edit and celebrate!</a:t>
            </a:r>
            <a:endParaRPr lang="en-US" sz="6600" dirty="0">
              <a:latin typeface="Bernard MT Condensed" panose="02050806060905020404" pitchFamily="18" charset="0"/>
            </a:endParaRPr>
          </a:p>
        </p:txBody>
      </p:sp>
      <p:pic>
        <p:nvPicPr>
          <p:cNvPr id="3" name="Picture 2" descr="Pencil edit button - Free interface icons">
            <a:extLst>
              <a:ext uri="{FF2B5EF4-FFF2-40B4-BE49-F238E27FC236}">
                <a16:creationId xmlns:a16="http://schemas.microsoft.com/office/drawing/2014/main" id="{CCC2808E-AEC7-4C57-8EB5-40A8D8D3225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4475" y="3459585"/>
            <a:ext cx="2123049" cy="1114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Oral Communication Clipart">
            <a:extLst>
              <a:ext uri="{FF2B5EF4-FFF2-40B4-BE49-F238E27FC236}">
                <a16:creationId xmlns:a16="http://schemas.microsoft.com/office/drawing/2014/main" id="{1F46843E-0F25-458D-81FE-7E4F06007FC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2968" y="3429000"/>
            <a:ext cx="2678725" cy="13309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Celebrate free party celebration clipart colorful printable party ...">
            <a:extLst>
              <a:ext uri="{FF2B5EF4-FFF2-40B4-BE49-F238E27FC236}">
                <a16:creationId xmlns:a16="http://schemas.microsoft.com/office/drawing/2014/main" id="{32D6B736-85A5-4C65-9673-2A128B3B54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6713" y="3099072"/>
            <a:ext cx="1747837" cy="18356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Oval 11">
            <a:extLst>
              <a:ext uri="{FF2B5EF4-FFF2-40B4-BE49-F238E27FC236}">
                <a16:creationId xmlns:a16="http://schemas.microsoft.com/office/drawing/2014/main" id="{54E7F043-6D47-4CDF-BA3D-B7132C42735C}"/>
              </a:ext>
            </a:extLst>
          </p:cNvPr>
          <p:cNvSpPr/>
          <p:nvPr/>
        </p:nvSpPr>
        <p:spPr>
          <a:xfrm>
            <a:off x="9868639" y="145428"/>
            <a:ext cx="2040835" cy="1958009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8170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6" dur="59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43DDB2-C6D6-48D3-8488-D1C66C25F1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6674" y="2103437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GB" sz="6600" dirty="0" smtClean="0">
                <a:latin typeface="Bernard MT Condensed" panose="02050806060905020404" pitchFamily="18" charset="0"/>
              </a:rPr>
              <a:t>Definition and word class</a:t>
            </a:r>
            <a:endParaRPr lang="en-US" sz="6600" dirty="0">
              <a:latin typeface="Bernard MT Condensed" panose="02050806060905020404" pitchFamily="18" charset="0"/>
            </a:endParaRPr>
          </a:p>
        </p:txBody>
      </p:sp>
      <p:pic>
        <p:nvPicPr>
          <p:cNvPr id="10242" name="Picture 2" descr="Oxford Dictionaries Adds New Cryptocurrency Terms">
            <a:extLst>
              <a:ext uri="{FF2B5EF4-FFF2-40B4-BE49-F238E27FC236}">
                <a16:creationId xmlns:a16="http://schemas.microsoft.com/office/drawing/2014/main" id="{99428E95-5168-4A68-B1DD-1748FB83C52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9956" y="3429000"/>
            <a:ext cx="3050845" cy="20332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Oval 4">
            <a:extLst>
              <a:ext uri="{FF2B5EF4-FFF2-40B4-BE49-F238E27FC236}">
                <a16:creationId xmlns:a16="http://schemas.microsoft.com/office/drawing/2014/main" id="{F97EBE66-0BE0-4250-9068-A3722C29C1BA}"/>
              </a:ext>
            </a:extLst>
          </p:cNvPr>
          <p:cNvSpPr/>
          <p:nvPr/>
        </p:nvSpPr>
        <p:spPr>
          <a:xfrm>
            <a:off x="9749370" y="145428"/>
            <a:ext cx="2040835" cy="1958009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2" descr="Word Class Posters / Display | Teaching Resources">
            <a:extLst>
              <a:ext uri="{FF2B5EF4-FFF2-40B4-BE49-F238E27FC236}">
                <a16:creationId xmlns:a16="http://schemas.microsoft.com/office/drawing/2014/main" id="{7B1C5B65-2C21-41C4-8881-A68EC0A601F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3917" y="3254433"/>
            <a:ext cx="3776736" cy="28356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143136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6" dur="59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71B2258F-86CA-4D4D-8270-BC05FCDEBFB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266" name="Picture 2" descr="Vocabulary Ninja (@VocabularyNinja) | Twitter">
            <a:extLst>
              <a:ext uri="{FF2B5EF4-FFF2-40B4-BE49-F238E27FC236}">
                <a16:creationId xmlns:a16="http://schemas.microsoft.com/office/drawing/2014/main" id="{FA9951BB-9417-4EF8-AF40-60F3EC9438E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475" b="27275"/>
          <a:stretch/>
        </p:blipFill>
        <p:spPr bwMode="auto">
          <a:xfrm>
            <a:off x="-238278" y="-1"/>
            <a:ext cx="1219198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9141D5A-9D2D-4DC5-973B-5C5146AC11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2900518"/>
          </a:xfrm>
        </p:spPr>
        <p:txBody>
          <a:bodyPr>
            <a:normAutofit/>
          </a:bodyPr>
          <a:lstStyle/>
          <a:p>
            <a:r>
              <a:rPr lang="en-GB" sz="8000" dirty="0">
                <a:solidFill>
                  <a:srgbClr val="FFFFFF"/>
                </a:solidFill>
                <a:latin typeface="Bernard MT Condensed" panose="02050806060905020404" pitchFamily="18" charset="0"/>
              </a:rPr>
              <a:t>Word of the Day</a:t>
            </a:r>
            <a:endParaRPr lang="en-US" sz="8000" dirty="0">
              <a:solidFill>
                <a:srgbClr val="FFFFFF"/>
              </a:solidFill>
              <a:latin typeface="Bernard MT Condensed" panose="020508060609050204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70CB53B-32E8-41FC-A4C4-58C523F4D44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4159404"/>
            <a:ext cx="11953702" cy="1098395"/>
          </a:xfrm>
        </p:spPr>
        <p:txBody>
          <a:bodyPr>
            <a:noAutofit/>
          </a:bodyPr>
          <a:lstStyle/>
          <a:p>
            <a:r>
              <a:rPr lang="en-GB" sz="3600" b="1" dirty="0"/>
              <a:t>spiralling </a:t>
            </a:r>
          </a:p>
          <a:p>
            <a:r>
              <a:rPr lang="en-GB" sz="3600" b="1" dirty="0"/>
              <a:t>(verb)</a:t>
            </a:r>
          </a:p>
          <a:p>
            <a:r>
              <a:rPr lang="en-US" sz="3600" dirty="0"/>
              <a:t>show a continuous and dramatic increase.</a:t>
            </a:r>
            <a:endParaRPr lang="en-US" sz="66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219220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43DDB2-C6D6-48D3-8488-D1C66C25F1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35392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n-GB" sz="6600" dirty="0" smtClean="0">
                <a:latin typeface="Bernard MT Condensed" panose="02050806060905020404" pitchFamily="18" charset="0"/>
              </a:rPr>
              <a:t>Write </a:t>
            </a:r>
            <a:r>
              <a:rPr lang="en-GB" sz="6600" dirty="0">
                <a:latin typeface="Bernard MT Condensed" panose="02050806060905020404" pitchFamily="18" charset="0"/>
              </a:rPr>
              <a:t>3</a:t>
            </a:r>
            <a:r>
              <a:rPr lang="en-GB" sz="6600" dirty="0" smtClean="0">
                <a:latin typeface="Bernard MT Condensed" panose="02050806060905020404" pitchFamily="18" charset="0"/>
              </a:rPr>
              <a:t> times</a:t>
            </a:r>
            <a:br>
              <a:rPr lang="en-GB" sz="6600" dirty="0" smtClean="0">
                <a:latin typeface="Bernard MT Condensed" panose="02050806060905020404" pitchFamily="18" charset="0"/>
              </a:rPr>
            </a:br>
            <a:r>
              <a:rPr lang="en-GB" sz="6600" dirty="0" smtClean="0">
                <a:latin typeface="Bernard MT Condensed" panose="02050806060905020404" pitchFamily="18" charset="0"/>
              </a:rPr>
              <a:t/>
            </a:r>
            <a:br>
              <a:rPr lang="en-GB" sz="6600" dirty="0" smtClean="0">
                <a:latin typeface="Bernard MT Condensed" panose="02050806060905020404" pitchFamily="18" charset="0"/>
              </a:rPr>
            </a:br>
            <a:r>
              <a:rPr lang="en-GB" sz="4000" dirty="0" smtClean="0">
                <a:solidFill>
                  <a:srgbClr val="FF0000"/>
                </a:solidFill>
                <a:latin typeface="Bernard MT Condensed" panose="02050806060905020404" pitchFamily="18" charset="0"/>
              </a:rPr>
              <a:t>spiralling                spiralling               spiralling </a:t>
            </a:r>
            <a:endParaRPr lang="en-US" sz="4000" dirty="0">
              <a:solidFill>
                <a:srgbClr val="FF0000"/>
              </a:solidFill>
              <a:latin typeface="Bernard MT Condensed" panose="02050806060905020404" pitchFamily="18" charset="0"/>
            </a:endParaRP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B6473129-5CB2-43DC-939E-75198CE8AD06}"/>
              </a:ext>
            </a:extLst>
          </p:cNvPr>
          <p:cNvSpPr/>
          <p:nvPr/>
        </p:nvSpPr>
        <p:spPr>
          <a:xfrm>
            <a:off x="9762622" y="145428"/>
            <a:ext cx="2040835" cy="1958009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2" descr="Writer clipart writer cartoon, Writer writer cartoon Transparent ...">
            <a:extLst>
              <a:ext uri="{FF2B5EF4-FFF2-40B4-BE49-F238E27FC236}">
                <a16:creationId xmlns:a16="http://schemas.microsoft.com/office/drawing/2014/main" id="{CCB49CA2-954B-460B-9BDA-C62832B27D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3504" y="3429000"/>
            <a:ext cx="2304992" cy="18358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984809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6" dur="59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43DDB2-C6D6-48D3-8488-D1C66C25F1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67414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n-GB" sz="6600" dirty="0" smtClean="0">
                <a:latin typeface="Bernard MT Condensed" panose="02050806060905020404" pitchFamily="18" charset="0"/>
              </a:rPr>
              <a:t>Speed write for 1 minute!</a:t>
            </a:r>
            <a:br>
              <a:rPr lang="en-GB" sz="6600" dirty="0" smtClean="0">
                <a:latin typeface="Bernard MT Condensed" panose="02050806060905020404" pitchFamily="18" charset="0"/>
              </a:rPr>
            </a:br>
            <a:r>
              <a:rPr lang="en-GB" smtClean="0">
                <a:solidFill>
                  <a:srgbClr val="FF0000"/>
                </a:solidFill>
                <a:latin typeface="Bernard MT Condensed" panose="02050806060905020404" pitchFamily="18" charset="0"/>
              </a:rPr>
              <a:t>spiralling</a:t>
            </a:r>
            <a:endParaRPr lang="en-US" sz="6600" dirty="0">
              <a:solidFill>
                <a:srgbClr val="FF0000"/>
              </a:solidFill>
              <a:latin typeface="Bernard MT Condensed" panose="02050806060905020404" pitchFamily="18" charset="0"/>
            </a:endParaRP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B6473129-5CB2-43DC-939E-75198CE8AD06}"/>
              </a:ext>
            </a:extLst>
          </p:cNvPr>
          <p:cNvSpPr/>
          <p:nvPr/>
        </p:nvSpPr>
        <p:spPr>
          <a:xfrm>
            <a:off x="9762622" y="145428"/>
            <a:ext cx="2040835" cy="1958009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2" descr="Writer clipart writer cartoon, Writer writer cartoon Transparent ...">
            <a:extLst>
              <a:ext uri="{FF2B5EF4-FFF2-40B4-BE49-F238E27FC236}">
                <a16:creationId xmlns:a16="http://schemas.microsoft.com/office/drawing/2014/main" id="{CCB49CA2-954B-460B-9BDA-C62832B27D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3504" y="3429000"/>
            <a:ext cx="2304992" cy="18358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396677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9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6" dur="59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43DDB2-C6D6-48D3-8488-D1C66C25F1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6674" y="2103437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GB" sz="6600" dirty="0">
                <a:latin typeface="Bernard MT Condensed" panose="02050806060905020404" pitchFamily="18" charset="0"/>
              </a:rPr>
              <a:t>Exemplar Sentence</a:t>
            </a:r>
            <a:endParaRPr lang="en-US" sz="6600" dirty="0">
              <a:latin typeface="Bernard MT Condensed" panose="02050806060905020404" pitchFamily="18" charset="0"/>
            </a:endParaRP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0E300747-A072-48D0-8955-4230107CB3AF}"/>
              </a:ext>
            </a:extLst>
          </p:cNvPr>
          <p:cNvSpPr/>
          <p:nvPr/>
        </p:nvSpPr>
        <p:spPr>
          <a:xfrm>
            <a:off x="9868639" y="145428"/>
            <a:ext cx="2040835" cy="1958009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744581" y="3429000"/>
            <a:ext cx="991470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>
                <a:solidFill>
                  <a:srgbClr val="0070C0"/>
                </a:solidFill>
              </a:rPr>
              <a:t>Despite</a:t>
            </a:r>
            <a:r>
              <a:rPr lang="en-GB" sz="3600" dirty="0" smtClean="0"/>
              <a:t> being brothers</a:t>
            </a:r>
            <a:r>
              <a:rPr lang="en-GB" sz="3600" dirty="0" smtClean="0">
                <a:solidFill>
                  <a:srgbClr val="0070C0"/>
                </a:solidFill>
              </a:rPr>
              <a:t>, </a:t>
            </a:r>
            <a:r>
              <a:rPr lang="en-GB" sz="3600" dirty="0" smtClean="0"/>
              <a:t>the two boys could not be more different to each other</a:t>
            </a:r>
            <a:r>
              <a:rPr lang="en-GB" sz="3600" dirty="0" smtClean="0">
                <a:solidFill>
                  <a:srgbClr val="0070C0"/>
                </a:solidFill>
              </a:rPr>
              <a:t>;</a:t>
            </a:r>
            <a:r>
              <a:rPr lang="en-GB" sz="3600" dirty="0" smtClean="0"/>
              <a:t> </a:t>
            </a:r>
            <a:r>
              <a:rPr lang="en-GB" sz="3600" dirty="0" smtClean="0"/>
              <a:t>their parents felt their behaviour was </a:t>
            </a:r>
            <a:r>
              <a:rPr lang="en-GB" sz="3600" dirty="0" smtClean="0">
                <a:solidFill>
                  <a:srgbClr val="FF0000"/>
                </a:solidFill>
              </a:rPr>
              <a:t>spiralling</a:t>
            </a:r>
            <a:r>
              <a:rPr lang="en-GB" sz="3600" dirty="0" smtClean="0"/>
              <a:t> out of control.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4271045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6" dur="59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43DDB2-C6D6-48D3-8488-D1C66C25F1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6674" y="2103437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GB" sz="6600" dirty="0">
                <a:latin typeface="Bernard MT Condensed" panose="02050806060905020404" pitchFamily="18" charset="0"/>
              </a:rPr>
              <a:t>Oral Creation and Rehearsal</a:t>
            </a:r>
            <a:endParaRPr lang="en-US" sz="6600" dirty="0">
              <a:latin typeface="Bernard MT Condensed" panose="02050806060905020404" pitchFamily="18" charset="0"/>
            </a:endParaRPr>
          </a:p>
        </p:txBody>
      </p:sp>
      <p:pic>
        <p:nvPicPr>
          <p:cNvPr id="7170" name="Picture 2" descr="Partner talk clipart 1 » Clipart Station">
            <a:extLst>
              <a:ext uri="{FF2B5EF4-FFF2-40B4-BE49-F238E27FC236}">
                <a16:creationId xmlns:a16="http://schemas.microsoft.com/office/drawing/2014/main" id="{5E8CFC24-A792-4358-890D-117CF0E044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0610" y="3616569"/>
            <a:ext cx="2430780" cy="24307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Oval 3">
            <a:extLst>
              <a:ext uri="{FF2B5EF4-FFF2-40B4-BE49-F238E27FC236}">
                <a16:creationId xmlns:a16="http://schemas.microsoft.com/office/drawing/2014/main" id="{69B9ADA6-C8CB-47F6-BD91-D29204C03D28}"/>
              </a:ext>
            </a:extLst>
          </p:cNvPr>
          <p:cNvSpPr/>
          <p:nvPr/>
        </p:nvSpPr>
        <p:spPr>
          <a:xfrm>
            <a:off x="9775874" y="145428"/>
            <a:ext cx="2040835" cy="1958009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6628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6" dur="3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29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43DDB2-C6D6-48D3-8488-D1C66C25F1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6674" y="2103437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GB" sz="6600" dirty="0">
                <a:latin typeface="Bernard MT Condensed" panose="02050806060905020404" pitchFamily="18" charset="0"/>
              </a:rPr>
              <a:t>Orally </a:t>
            </a:r>
            <a:r>
              <a:rPr lang="en-GB" sz="6600" dirty="0" smtClean="0">
                <a:latin typeface="Bernard MT Condensed" panose="02050806060905020404" pitchFamily="18" charset="0"/>
              </a:rPr>
              <a:t>share, edit and improve</a:t>
            </a:r>
            <a:endParaRPr lang="en-US" sz="6600" dirty="0">
              <a:latin typeface="Bernard MT Condensed" panose="02050806060905020404" pitchFamily="18" charset="0"/>
            </a:endParaRPr>
          </a:p>
        </p:txBody>
      </p:sp>
      <p:pic>
        <p:nvPicPr>
          <p:cNvPr id="6146" name="Picture 2" descr="Oral Communication Clipart">
            <a:extLst>
              <a:ext uri="{FF2B5EF4-FFF2-40B4-BE49-F238E27FC236}">
                <a16:creationId xmlns:a16="http://schemas.microsoft.com/office/drawing/2014/main" id="{770C0BE3-3093-49A9-84A5-CB2CF1D917E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7636" y="3492747"/>
            <a:ext cx="4281268" cy="21272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Oval 3">
            <a:extLst>
              <a:ext uri="{FF2B5EF4-FFF2-40B4-BE49-F238E27FC236}">
                <a16:creationId xmlns:a16="http://schemas.microsoft.com/office/drawing/2014/main" id="{D636CFB2-064A-49D4-8F9D-0758D112542C}"/>
              </a:ext>
            </a:extLst>
          </p:cNvPr>
          <p:cNvSpPr/>
          <p:nvPr/>
        </p:nvSpPr>
        <p:spPr>
          <a:xfrm>
            <a:off x="7487479" y="145428"/>
            <a:ext cx="2040835" cy="1958009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7D26D98B-C34C-4EBE-A02F-2FC9C9E96466}"/>
              </a:ext>
            </a:extLst>
          </p:cNvPr>
          <p:cNvSpPr/>
          <p:nvPr/>
        </p:nvSpPr>
        <p:spPr>
          <a:xfrm>
            <a:off x="9782500" y="145429"/>
            <a:ext cx="2040835" cy="1958009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2" descr="Pencil edit button - Free interface icons">
            <a:extLst>
              <a:ext uri="{FF2B5EF4-FFF2-40B4-BE49-F238E27FC236}">
                <a16:creationId xmlns:a16="http://schemas.microsoft.com/office/drawing/2014/main" id="{F58EF3F5-92E2-4551-BFB7-93639C6229E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9721" y="3708199"/>
            <a:ext cx="2743200" cy="14401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56361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6" dur="59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9000"/>
                            </p:stCondLst>
                            <p:childTnLst>
                              <p:par>
                                <p:cTn id="9" presetID="21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0" dur="59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43DDB2-C6D6-48D3-8488-D1C66C25F1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6674" y="2103437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GB" sz="6600" dirty="0">
                <a:latin typeface="Bernard MT Condensed" panose="02050806060905020404" pitchFamily="18" charset="0"/>
              </a:rPr>
              <a:t>Write</a:t>
            </a:r>
            <a:endParaRPr lang="en-US" sz="6600" dirty="0">
              <a:latin typeface="Bernard MT Condensed" panose="02050806060905020404" pitchFamily="18" charset="0"/>
            </a:endParaRPr>
          </a:p>
        </p:txBody>
      </p:sp>
      <p:pic>
        <p:nvPicPr>
          <p:cNvPr id="4098" name="Picture 2" descr="Writer clipart writer cartoon, Writer writer cartoon Transparent ...">
            <a:extLst>
              <a:ext uri="{FF2B5EF4-FFF2-40B4-BE49-F238E27FC236}">
                <a16:creationId xmlns:a16="http://schemas.microsoft.com/office/drawing/2014/main" id="{CCB49CA2-954B-460B-9BDA-C62832B27D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3504" y="3429000"/>
            <a:ext cx="2304992" cy="18358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Oval 3">
            <a:extLst>
              <a:ext uri="{FF2B5EF4-FFF2-40B4-BE49-F238E27FC236}">
                <a16:creationId xmlns:a16="http://schemas.microsoft.com/office/drawing/2014/main" id="{8546FD39-564E-4B2E-8B29-EFE514B73406}"/>
              </a:ext>
            </a:extLst>
          </p:cNvPr>
          <p:cNvSpPr/>
          <p:nvPr/>
        </p:nvSpPr>
        <p:spPr>
          <a:xfrm>
            <a:off x="5287618" y="145426"/>
            <a:ext cx="2040835" cy="1958009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23DF7A55-8D67-4A3F-B52C-7E2145B24FF4}"/>
              </a:ext>
            </a:extLst>
          </p:cNvPr>
          <p:cNvSpPr/>
          <p:nvPr/>
        </p:nvSpPr>
        <p:spPr>
          <a:xfrm>
            <a:off x="7582639" y="145427"/>
            <a:ext cx="2040835" cy="1958009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CED844BA-7716-4905-8CCE-4A9A5F5545D9}"/>
              </a:ext>
            </a:extLst>
          </p:cNvPr>
          <p:cNvSpPr/>
          <p:nvPr/>
        </p:nvSpPr>
        <p:spPr>
          <a:xfrm>
            <a:off x="9877660" y="145426"/>
            <a:ext cx="2040835" cy="1958009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53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6" dur="59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9000"/>
                            </p:stCondLst>
                            <p:childTnLst>
                              <p:par>
                                <p:cTn id="9" presetID="21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0" dur="59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8000"/>
                            </p:stCondLst>
                            <p:childTnLst>
                              <p:par>
                                <p:cTn id="13" presetID="21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4" dur="59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14874</TotalTime>
  <Words>79</Words>
  <Application>Microsoft Office PowerPoint</Application>
  <PresentationFormat>Widescreen</PresentationFormat>
  <Paragraphs>15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Bernard MT Condensed</vt:lpstr>
      <vt:lpstr>Calibri</vt:lpstr>
      <vt:lpstr>Calibri Light</vt:lpstr>
      <vt:lpstr>Office Theme</vt:lpstr>
      <vt:lpstr>Word of the Day</vt:lpstr>
      <vt:lpstr>Definition and word class</vt:lpstr>
      <vt:lpstr>Word of the Day</vt:lpstr>
      <vt:lpstr>Write 3 times  spiralling                spiralling               spiralling </vt:lpstr>
      <vt:lpstr>Speed write for 1 minute! spiralling</vt:lpstr>
      <vt:lpstr>Exemplar Sentence</vt:lpstr>
      <vt:lpstr>Oral Creation and Rehearsal</vt:lpstr>
      <vt:lpstr>Orally share, edit and improve</vt:lpstr>
      <vt:lpstr>Write</vt:lpstr>
      <vt:lpstr>Share, edit and celebrate!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Word of the Day</dc:title>
  <dc:creator>Chris and Jade</dc:creator>
  <cp:lastModifiedBy>Windows User</cp:lastModifiedBy>
  <cp:revision>74</cp:revision>
  <dcterms:created xsi:type="dcterms:W3CDTF">2020-05-19T09:50:45Z</dcterms:created>
  <dcterms:modified xsi:type="dcterms:W3CDTF">2021-03-21T13:52:12Z</dcterms:modified>
</cp:coreProperties>
</file>